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792" r:id="rId1"/>
  </p:sldMasterIdLst>
  <p:notesMasterIdLst>
    <p:notesMasterId r:id="rId66"/>
  </p:notesMasterIdLst>
  <p:sldIdLst>
    <p:sldId id="329" r:id="rId2"/>
    <p:sldId id="334" r:id="rId3"/>
    <p:sldId id="471" r:id="rId4"/>
    <p:sldId id="472" r:id="rId5"/>
    <p:sldId id="263" r:id="rId6"/>
    <p:sldId id="341" r:id="rId7"/>
    <p:sldId id="420" r:id="rId8"/>
    <p:sldId id="342" r:id="rId9"/>
    <p:sldId id="475" r:id="rId10"/>
    <p:sldId id="476" r:id="rId11"/>
    <p:sldId id="446" r:id="rId12"/>
    <p:sldId id="479" r:id="rId13"/>
    <p:sldId id="481" r:id="rId14"/>
    <p:sldId id="447" r:id="rId15"/>
    <p:sldId id="370" r:id="rId16"/>
    <p:sldId id="425" r:id="rId17"/>
    <p:sldId id="426" r:id="rId18"/>
    <p:sldId id="427" r:id="rId19"/>
    <p:sldId id="428" r:id="rId20"/>
    <p:sldId id="386" r:id="rId21"/>
    <p:sldId id="429" r:id="rId22"/>
    <p:sldId id="430" r:id="rId23"/>
    <p:sldId id="431" r:id="rId24"/>
    <p:sldId id="392" r:id="rId25"/>
    <p:sldId id="432" r:id="rId26"/>
    <p:sldId id="433" r:id="rId27"/>
    <p:sldId id="434" r:id="rId28"/>
    <p:sldId id="499" r:id="rId29"/>
    <p:sldId id="482" r:id="rId30"/>
    <p:sldId id="436" r:id="rId31"/>
    <p:sldId id="438" r:id="rId32"/>
    <p:sldId id="439" r:id="rId33"/>
    <p:sldId id="501" r:id="rId34"/>
    <p:sldId id="484" r:id="rId35"/>
    <p:sldId id="489" r:id="rId36"/>
    <p:sldId id="490" r:id="rId37"/>
    <p:sldId id="491" r:id="rId38"/>
    <p:sldId id="409" r:id="rId39"/>
    <p:sldId id="410" r:id="rId40"/>
    <p:sldId id="412" r:id="rId41"/>
    <p:sldId id="414" r:id="rId42"/>
    <p:sldId id="413" r:id="rId43"/>
    <p:sldId id="313" r:id="rId44"/>
    <p:sldId id="415" r:id="rId45"/>
    <p:sldId id="424" r:id="rId46"/>
    <p:sldId id="422" r:id="rId47"/>
    <p:sldId id="454" r:id="rId48"/>
    <p:sldId id="423" r:id="rId49"/>
    <p:sldId id="456" r:id="rId50"/>
    <p:sldId id="457" r:id="rId51"/>
    <p:sldId id="458" r:id="rId52"/>
    <p:sldId id="459" r:id="rId53"/>
    <p:sldId id="460" r:id="rId54"/>
    <p:sldId id="497" r:id="rId55"/>
    <p:sldId id="461" r:id="rId56"/>
    <p:sldId id="466" r:id="rId57"/>
    <p:sldId id="492" r:id="rId58"/>
    <p:sldId id="493" r:id="rId59"/>
    <p:sldId id="496" r:id="rId60"/>
    <p:sldId id="470" r:id="rId61"/>
    <p:sldId id="468" r:id="rId62"/>
    <p:sldId id="498" r:id="rId63"/>
    <p:sldId id="500" r:id="rId64"/>
    <p:sldId id="417" r:id="rId65"/>
  </p:sldIdLst>
  <p:sldSz cx="12192000" cy="6858000"/>
  <p:notesSz cx="6858000" cy="9144000"/>
  <p:embeddedFontLst>
    <p:embeddedFont>
      <p:font typeface="Museo 500" panose="02000000000000000000" charset="0"/>
      <p:regular r:id="rId67"/>
    </p:embeddedFont>
    <p:embeddedFont>
      <p:font typeface="Bernard MT Condensed" panose="02050806060905020404" pitchFamily="18" charset="0"/>
      <p:regular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Sitka Banner" panose="02000505000000020004" pitchFamily="2" charset="0"/>
      <p:regular r:id="rId75"/>
      <p:bold r:id="rId76"/>
      <p:italic r:id="rId77"/>
      <p:boldItalic r:id="rId78"/>
    </p:embeddedFont>
    <p:embeddedFont>
      <p:font typeface="Museo 700" panose="02000000000000000000" charset="0"/>
      <p:bold r:id="rId79"/>
    </p:embeddedFont>
    <p:embeddedFont>
      <p:font typeface="Cambria Math" panose="02040503050406030204" pitchFamily="18" charset="0"/>
      <p:regular r:id="rId80"/>
    </p:embeddedFont>
    <p:embeddedFont>
      <p:font typeface="Brush Script MT" panose="03060802040406070304" pitchFamily="66" charset="0"/>
      <p:italic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6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3131"/>
    <a:srgbClr val="E8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71130" autoAdjust="0"/>
  </p:normalViewPr>
  <p:slideViewPr>
    <p:cSldViewPr snapToGrid="0">
      <p:cViewPr varScale="1">
        <p:scale>
          <a:sx n="62" d="100"/>
          <a:sy n="62" d="100"/>
        </p:scale>
        <p:origin x="1637" y="34"/>
      </p:cViewPr>
      <p:guideLst>
        <p:guide pos="3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TPR of </a:t>
            </a:r>
            <a:r>
              <a:rPr lang="en-US" dirty="0" smtClean="0"/>
              <a:t>Packet-based </a:t>
            </a:r>
            <a:r>
              <a:rPr lang="en-US" dirty="0"/>
              <a:t>NIDS at </a:t>
            </a:r>
            <a:r>
              <a:rPr lang="en-US" dirty="0" smtClean="0"/>
              <a:t>FPR=0.1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Sheet1!$B$2:$B$12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0.01</c:v>
                </c:pt>
                <c:pt idx="3">
                  <c:v>0.84</c:v>
                </c:pt>
                <c:pt idx="4">
                  <c:v>99.22</c:v>
                </c:pt>
                <c:pt idx="5">
                  <c:v>98.27</c:v>
                </c:pt>
                <c:pt idx="6">
                  <c:v>86.98</c:v>
                </c:pt>
                <c:pt idx="7">
                  <c:v>38.79</c:v>
                </c:pt>
                <c:pt idx="8">
                  <c:v>41.25</c:v>
                </c:pt>
                <c:pt idx="9">
                  <c:v>20.92</c:v>
                </c:pt>
                <c:pt idx="10">
                  <c:v>90.71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Kitsune Normal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strCache>
                      <c:ptCount val="11"/>
                      <c:pt idx="0">
                        <c:v>FTP-Patator</c:v>
                      </c:pt>
                      <c:pt idx="1">
                        <c:v>SSH-Patator</c:v>
                      </c:pt>
                      <c:pt idx="2">
                        <c:v>Slowloris</c:v>
                      </c:pt>
                      <c:pt idx="3">
                        <c:v>Slowhttptest</c:v>
                      </c:pt>
                      <c:pt idx="4">
                        <c:v>Hulk</c:v>
                      </c:pt>
                      <c:pt idx="5">
                        <c:v>GoldenEye</c:v>
                      </c:pt>
                      <c:pt idx="6">
                        <c:v>Heartbleed</c:v>
                      </c:pt>
                      <c:pt idx="7">
                        <c:v>Infiltration</c:v>
                      </c:pt>
                      <c:pt idx="8">
                        <c:v>Botnet</c:v>
                      </c:pt>
                      <c:pt idx="9">
                        <c:v>Port Scan</c:v>
                      </c:pt>
                      <c:pt idx="10">
                        <c:v>DDoS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0D01-4648-94F1-ACDE5C0EB2CF}"/>
            </c:ext>
          </c:extLst>
        </c:ser>
        <c:ser>
          <c:idx val="2"/>
          <c:order val="2"/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Sheet1!$D$2:$D$12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RePO+ Normal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strCache>
                      <c:ptCount val="11"/>
                      <c:pt idx="0">
                        <c:v>FTP-Patator</c:v>
                      </c:pt>
                      <c:pt idx="1">
                        <c:v>SSH-Patator</c:v>
                      </c:pt>
                      <c:pt idx="2">
                        <c:v>Slowloris</c:v>
                      </c:pt>
                      <c:pt idx="3">
                        <c:v>Slowhttptest</c:v>
                      </c:pt>
                      <c:pt idx="4">
                        <c:v>Hulk</c:v>
                      </c:pt>
                      <c:pt idx="5">
                        <c:v>GoldenEye</c:v>
                      </c:pt>
                      <c:pt idx="6">
                        <c:v>Heartbleed</c:v>
                      </c:pt>
                      <c:pt idx="7">
                        <c:v>Infiltration</c:v>
                      </c:pt>
                      <c:pt idx="8">
                        <c:v>Botnet</c:v>
                      </c:pt>
                      <c:pt idx="9">
                        <c:v>Port Scan</c:v>
                      </c:pt>
                      <c:pt idx="10">
                        <c:v>DDoS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0D01-4648-94F1-ACDE5C0EB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9"/>
        <c:overlap val="-70"/>
        <c:axId val="631637280"/>
        <c:axId val="631630392"/>
      </c:barChart>
      <c:barChart>
        <c:barDir val="col"/>
        <c:grouping val="clustered"/>
        <c:varyColors val="0"/>
        <c:ser>
          <c:idx val="1"/>
          <c:order val="1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Sheet1!$C$2:$C$12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</c:v>
                </c:pt>
                <c:pt idx="4">
                  <c:v>58.13</c:v>
                </c:pt>
                <c:pt idx="5">
                  <c:v>42.26</c:v>
                </c:pt>
                <c:pt idx="6">
                  <c:v>16.82</c:v>
                </c:pt>
                <c:pt idx="7">
                  <c:v>0.09</c:v>
                </c:pt>
                <c:pt idx="8">
                  <c:v>13.12</c:v>
                </c:pt>
                <c:pt idx="9">
                  <c:v>0.1</c:v>
                </c:pt>
                <c:pt idx="10">
                  <c:v>51.54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Kitsune Adv.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strCache>
                      <c:ptCount val="11"/>
                      <c:pt idx="0">
                        <c:v>FTP-Patator</c:v>
                      </c:pt>
                      <c:pt idx="1">
                        <c:v>SSH-Patator</c:v>
                      </c:pt>
                      <c:pt idx="2">
                        <c:v>Slowloris</c:v>
                      </c:pt>
                      <c:pt idx="3">
                        <c:v>Slowhttptest</c:v>
                      </c:pt>
                      <c:pt idx="4">
                        <c:v>Hulk</c:v>
                      </c:pt>
                      <c:pt idx="5">
                        <c:v>GoldenEye</c:v>
                      </c:pt>
                      <c:pt idx="6">
                        <c:v>Heartbleed</c:v>
                      </c:pt>
                      <c:pt idx="7">
                        <c:v>Infiltration</c:v>
                      </c:pt>
                      <c:pt idx="8">
                        <c:v>Botnet</c:v>
                      </c:pt>
                      <c:pt idx="9">
                        <c:v>Port Scan</c:v>
                      </c:pt>
                      <c:pt idx="10">
                        <c:v>DDoS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0D01-4648-94F1-ACDE5C0EB2CF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Sheet1!$E$2:$E$12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RePO+ Adv.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strCache>
                      <c:ptCount val="11"/>
                      <c:pt idx="0">
                        <c:v>FTP-Patator</c:v>
                      </c:pt>
                      <c:pt idx="1">
                        <c:v>SSH-Patator</c:v>
                      </c:pt>
                      <c:pt idx="2">
                        <c:v>Slowloris</c:v>
                      </c:pt>
                      <c:pt idx="3">
                        <c:v>Slowhttptest</c:v>
                      </c:pt>
                      <c:pt idx="4">
                        <c:v>Hulk</c:v>
                      </c:pt>
                      <c:pt idx="5">
                        <c:v>GoldenEye</c:v>
                      </c:pt>
                      <c:pt idx="6">
                        <c:v>Heartbleed</c:v>
                      </c:pt>
                      <c:pt idx="7">
                        <c:v>Infiltration</c:v>
                      </c:pt>
                      <c:pt idx="8">
                        <c:v>Botnet</c:v>
                      </c:pt>
                      <c:pt idx="9">
                        <c:v>Port Scan</c:v>
                      </c:pt>
                      <c:pt idx="10">
                        <c:v>DDoS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0D01-4648-94F1-ACDE5C0EB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75"/>
        <c:axId val="507902600"/>
        <c:axId val="507912112"/>
      </c:barChart>
      <c:catAx>
        <c:axId val="63163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630392"/>
        <c:crosses val="autoZero"/>
        <c:auto val="1"/>
        <c:lblAlgn val="ctr"/>
        <c:lblOffset val="100"/>
        <c:noMultiLvlLbl val="0"/>
      </c:catAx>
      <c:valAx>
        <c:axId val="6316303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True Positive </a:t>
                </a:r>
                <a:r>
                  <a:rPr lang="en-US" dirty="0" smtClean="0"/>
                  <a:t>Rate (%)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637280"/>
        <c:crosses val="autoZero"/>
        <c:crossBetween val="between"/>
      </c:valAx>
      <c:valAx>
        <c:axId val="507912112"/>
        <c:scaling>
          <c:orientation val="minMax"/>
          <c:max val="100"/>
        </c:scaling>
        <c:delete val="1"/>
        <c:axPos val="r"/>
        <c:numFmt formatCode="General" sourceLinked="1"/>
        <c:majorTickMark val="out"/>
        <c:minorTickMark val="none"/>
        <c:tickLblPos val="nextTo"/>
        <c:crossAx val="507902600"/>
        <c:crosses val="max"/>
        <c:crossBetween val="between"/>
      </c:valAx>
      <c:catAx>
        <c:axId val="507902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079121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TPR of </a:t>
            </a:r>
            <a:r>
              <a:rPr lang="en-US" dirty="0" smtClean="0"/>
              <a:t>Packet-based </a:t>
            </a:r>
            <a:r>
              <a:rPr lang="en-US" dirty="0"/>
              <a:t>NIDS at </a:t>
            </a:r>
            <a:r>
              <a:rPr lang="en-US" dirty="0" smtClean="0"/>
              <a:t>FPR=0.1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Sheet1!$B$2:$B$12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0.01</c:v>
                </c:pt>
                <c:pt idx="3">
                  <c:v>0.84</c:v>
                </c:pt>
                <c:pt idx="4">
                  <c:v>99.22</c:v>
                </c:pt>
                <c:pt idx="5">
                  <c:v>98.27</c:v>
                </c:pt>
                <c:pt idx="6">
                  <c:v>86.98</c:v>
                </c:pt>
                <c:pt idx="7">
                  <c:v>38.79</c:v>
                </c:pt>
                <c:pt idx="8">
                  <c:v>41.25</c:v>
                </c:pt>
                <c:pt idx="9">
                  <c:v>20.92</c:v>
                </c:pt>
                <c:pt idx="10">
                  <c:v>90.71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Kitsune Normal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strCache>
                      <c:ptCount val="11"/>
                      <c:pt idx="0">
                        <c:v>FTP-Patator</c:v>
                      </c:pt>
                      <c:pt idx="1">
                        <c:v>SSH-Patator</c:v>
                      </c:pt>
                      <c:pt idx="2">
                        <c:v>Slowloris</c:v>
                      </c:pt>
                      <c:pt idx="3">
                        <c:v>Slowhttptest</c:v>
                      </c:pt>
                      <c:pt idx="4">
                        <c:v>Hulk</c:v>
                      </c:pt>
                      <c:pt idx="5">
                        <c:v>GoldenEye</c:v>
                      </c:pt>
                      <c:pt idx="6">
                        <c:v>Heartbleed</c:v>
                      </c:pt>
                      <c:pt idx="7">
                        <c:v>Infiltration</c:v>
                      </c:pt>
                      <c:pt idx="8">
                        <c:v>Botnet</c:v>
                      </c:pt>
                      <c:pt idx="9">
                        <c:v>Port Scan</c:v>
                      </c:pt>
                      <c:pt idx="10">
                        <c:v>DDoS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0D01-4648-94F1-ACDE5C0EB2CF}"/>
            </c:ext>
          </c:extLst>
        </c:ser>
        <c:ser>
          <c:idx val="2"/>
          <c:order val="2"/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Sheet1!$D$2:$D$12</c:f>
              <c:numCache>
                <c:formatCode>General</c:formatCode>
                <c:ptCount val="11"/>
                <c:pt idx="0">
                  <c:v>75.64</c:v>
                </c:pt>
                <c:pt idx="1">
                  <c:v>19.87</c:v>
                </c:pt>
                <c:pt idx="2">
                  <c:v>88.5</c:v>
                </c:pt>
                <c:pt idx="3">
                  <c:v>91.61</c:v>
                </c:pt>
                <c:pt idx="4">
                  <c:v>98.57</c:v>
                </c:pt>
                <c:pt idx="5">
                  <c:v>58.86</c:v>
                </c:pt>
                <c:pt idx="6">
                  <c:v>2.61</c:v>
                </c:pt>
                <c:pt idx="7">
                  <c:v>41.18</c:v>
                </c:pt>
                <c:pt idx="8">
                  <c:v>65.94</c:v>
                </c:pt>
                <c:pt idx="9">
                  <c:v>99.19</c:v>
                </c:pt>
                <c:pt idx="10">
                  <c:v>66.72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RePO+ Normal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strCache>
                      <c:ptCount val="11"/>
                      <c:pt idx="0">
                        <c:v>FTP-Patator</c:v>
                      </c:pt>
                      <c:pt idx="1">
                        <c:v>SSH-Patator</c:v>
                      </c:pt>
                      <c:pt idx="2">
                        <c:v>Slowloris</c:v>
                      </c:pt>
                      <c:pt idx="3">
                        <c:v>Slowhttptest</c:v>
                      </c:pt>
                      <c:pt idx="4">
                        <c:v>Hulk</c:v>
                      </c:pt>
                      <c:pt idx="5">
                        <c:v>GoldenEye</c:v>
                      </c:pt>
                      <c:pt idx="6">
                        <c:v>Heartbleed</c:v>
                      </c:pt>
                      <c:pt idx="7">
                        <c:v>Infiltration</c:v>
                      </c:pt>
                      <c:pt idx="8">
                        <c:v>Botnet</c:v>
                      </c:pt>
                      <c:pt idx="9">
                        <c:v>Port Scan</c:v>
                      </c:pt>
                      <c:pt idx="10">
                        <c:v>DDoS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0D01-4648-94F1-ACDE5C0EB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9"/>
        <c:overlap val="-70"/>
        <c:axId val="631637280"/>
        <c:axId val="631630392"/>
      </c:barChart>
      <c:barChart>
        <c:barDir val="col"/>
        <c:grouping val="clustered"/>
        <c:varyColors val="0"/>
        <c:ser>
          <c:idx val="1"/>
          <c:order val="1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Sheet1!$C$2:$C$12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</c:v>
                </c:pt>
                <c:pt idx="4">
                  <c:v>58.13</c:v>
                </c:pt>
                <c:pt idx="5">
                  <c:v>42.26</c:v>
                </c:pt>
                <c:pt idx="6">
                  <c:v>16.82</c:v>
                </c:pt>
                <c:pt idx="7">
                  <c:v>0.09</c:v>
                </c:pt>
                <c:pt idx="8">
                  <c:v>13.12</c:v>
                </c:pt>
                <c:pt idx="9">
                  <c:v>0.1</c:v>
                </c:pt>
                <c:pt idx="10">
                  <c:v>51.54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Kitsune Adv.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strCache>
                      <c:ptCount val="11"/>
                      <c:pt idx="0">
                        <c:v>FTP-Patator</c:v>
                      </c:pt>
                      <c:pt idx="1">
                        <c:v>SSH-Patator</c:v>
                      </c:pt>
                      <c:pt idx="2">
                        <c:v>Slowloris</c:v>
                      </c:pt>
                      <c:pt idx="3">
                        <c:v>Slowhttptest</c:v>
                      </c:pt>
                      <c:pt idx="4">
                        <c:v>Hulk</c:v>
                      </c:pt>
                      <c:pt idx="5">
                        <c:v>GoldenEye</c:v>
                      </c:pt>
                      <c:pt idx="6">
                        <c:v>Heartbleed</c:v>
                      </c:pt>
                      <c:pt idx="7">
                        <c:v>Infiltration</c:v>
                      </c:pt>
                      <c:pt idx="8">
                        <c:v>Botnet</c:v>
                      </c:pt>
                      <c:pt idx="9">
                        <c:v>Port Scan</c:v>
                      </c:pt>
                      <c:pt idx="10">
                        <c:v>DDoS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0D01-4648-94F1-ACDE5C0EB2CF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Sheet1!$E$2:$E$12</c:f>
              <c:numCache>
                <c:formatCode>General</c:formatCode>
                <c:ptCount val="11"/>
                <c:pt idx="0">
                  <c:v>72.39</c:v>
                </c:pt>
                <c:pt idx="1">
                  <c:v>15.12</c:v>
                </c:pt>
                <c:pt idx="2">
                  <c:v>87.3</c:v>
                </c:pt>
                <c:pt idx="3">
                  <c:v>91.12</c:v>
                </c:pt>
                <c:pt idx="4">
                  <c:v>97.5</c:v>
                </c:pt>
                <c:pt idx="5">
                  <c:v>54.57</c:v>
                </c:pt>
                <c:pt idx="6">
                  <c:v>0.02</c:v>
                </c:pt>
                <c:pt idx="7">
                  <c:v>40.69</c:v>
                </c:pt>
                <c:pt idx="8">
                  <c:v>64.989999999999995</c:v>
                </c:pt>
                <c:pt idx="9">
                  <c:v>98.85</c:v>
                </c:pt>
                <c:pt idx="10">
                  <c:v>60.18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RePO+ Adv.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Sheet1!$A$2:$A$12</c15:sqref>
                        </c15:formulaRef>
                      </c:ext>
                    </c:extLst>
                    <c:strCache>
                      <c:ptCount val="11"/>
                      <c:pt idx="0">
                        <c:v>FTP-Patator</c:v>
                      </c:pt>
                      <c:pt idx="1">
                        <c:v>SSH-Patator</c:v>
                      </c:pt>
                      <c:pt idx="2">
                        <c:v>Slowloris</c:v>
                      </c:pt>
                      <c:pt idx="3">
                        <c:v>Slowhttptest</c:v>
                      </c:pt>
                      <c:pt idx="4">
                        <c:v>Hulk</c:v>
                      </c:pt>
                      <c:pt idx="5">
                        <c:v>GoldenEye</c:v>
                      </c:pt>
                      <c:pt idx="6">
                        <c:v>Heartbleed</c:v>
                      </c:pt>
                      <c:pt idx="7">
                        <c:v>Infiltration</c:v>
                      </c:pt>
                      <c:pt idx="8">
                        <c:v>Botnet</c:v>
                      </c:pt>
                      <c:pt idx="9">
                        <c:v>Port Scan</c:v>
                      </c:pt>
                      <c:pt idx="10">
                        <c:v>DDoS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0D01-4648-94F1-ACDE5C0EB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75"/>
        <c:axId val="507902600"/>
        <c:axId val="507912112"/>
      </c:barChart>
      <c:catAx>
        <c:axId val="631637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630392"/>
        <c:crosses val="autoZero"/>
        <c:auto val="1"/>
        <c:lblAlgn val="ctr"/>
        <c:lblOffset val="100"/>
        <c:noMultiLvlLbl val="0"/>
      </c:catAx>
      <c:valAx>
        <c:axId val="6316303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97" b="0" i="0" u="none" strike="noStrike" baseline="0" dirty="0" smtClean="0">
                    <a:effectLst/>
                  </a:rPr>
                  <a:t>True Positive Rate (%)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637280"/>
        <c:crosses val="autoZero"/>
        <c:crossBetween val="between"/>
      </c:valAx>
      <c:valAx>
        <c:axId val="507912112"/>
        <c:scaling>
          <c:orientation val="minMax"/>
          <c:max val="100"/>
        </c:scaling>
        <c:delete val="1"/>
        <c:axPos val="r"/>
        <c:numFmt formatCode="General" sourceLinked="1"/>
        <c:majorTickMark val="out"/>
        <c:minorTickMark val="none"/>
        <c:tickLblPos val="nextTo"/>
        <c:crossAx val="507902600"/>
        <c:crosses val="max"/>
        <c:crossBetween val="between"/>
      </c:valAx>
      <c:catAx>
        <c:axId val="507902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079121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smtClean="0">
                <a:effectLst/>
              </a:rPr>
              <a:t>F1 score of different methods on the CICIDS-2017 datasets.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Only-Src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EC6-4D3D-8E96-E79D5309F0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C6-4D3D-8E96-E79D5309F0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CDAN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C6-4D3D-8E96-E79D5309F0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C6-4D3D-8E96-E79D5309F07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MixMatch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0.22600000000000001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C6-4D3D-8E96-E79D5309F07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PPPL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C6-4D3D-8E96-E79D5309F0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C6-4D3D-8E96-E79D5309F0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9343944"/>
        <c:axId val="379347880"/>
      </c:barChart>
      <c:catAx>
        <c:axId val="37934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347880"/>
        <c:crosses val="autoZero"/>
        <c:auto val="1"/>
        <c:lblAlgn val="ctr"/>
        <c:lblOffset val="100"/>
        <c:noMultiLvlLbl val="0"/>
      </c:catAx>
      <c:valAx>
        <c:axId val="379347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F1 score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343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smtClean="0">
                <a:effectLst/>
              </a:rPr>
              <a:t>PPPL results on the CICIDS-2017 tasks while enforcing class proportions with different levels of error.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CIC-IDS2017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B-44CE-B39B-C6A4B4C15F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10% Err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CIC-IDS2017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0.80100000000000005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DB-44CE-B39B-C6A4B4C15F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20% Err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CIC-IDS2017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0.80700000000000005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DB-44CE-B39B-C6A4B4C15FF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30% Err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CIC-IDS2017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0.79300000000000004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DB-44CE-B39B-C6A4B4C15FF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40% Err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CIC-IDS2017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0.78700000000000003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DB-44CE-B39B-C6A4B4C15FF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50% Err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CIC-IDS2017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DB-44CE-B39B-C6A4B4C15FF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60% Err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CIC-IDS2017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0.77800000000000002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ADB-44CE-B39B-C6A4B4C15FFD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70% Err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CIC-IDS2017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0.78200000000000003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DB-44CE-B39B-C6A4B4C15FFD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Only-Src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CIC-IDS2017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DB-44CE-B39B-C6A4B4C15F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0072824"/>
        <c:axId val="380068560"/>
      </c:barChart>
      <c:catAx>
        <c:axId val="38007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068560"/>
        <c:crosses val="autoZero"/>
        <c:auto val="1"/>
        <c:lblAlgn val="ctr"/>
        <c:lblOffset val="100"/>
        <c:noMultiLvlLbl val="0"/>
      </c:catAx>
      <c:valAx>
        <c:axId val="38006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072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PPPL results on the CICIDS-2017 dataset with no prior knowledge about target domain class proportions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Only-Src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57-4438-B6CB-E616A9E8F5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CDAN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57-4438-B6CB-E616A9E8F5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757-4438-B6CB-E616A9E8F5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57-4438-B6CB-E616A9E8F56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MixMatch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0.22600000000000001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57-4438-B6CB-E616A9E8F56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PPPL w accurate CP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57-4438-B6CB-E616A9E8F56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Ensemble of models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0.69799999999999995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57-4438-B6CB-E616A9E8F56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6210048"/>
        <c:axId val="336213984"/>
      </c:barChart>
      <c:catAx>
        <c:axId val="33621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213984"/>
        <c:crosses val="autoZero"/>
        <c:auto val="1"/>
        <c:lblAlgn val="ctr"/>
        <c:lblOffset val="100"/>
        <c:noMultiLvlLbl val="0"/>
      </c:catAx>
      <c:valAx>
        <c:axId val="33621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F1</a:t>
                </a:r>
                <a:r>
                  <a:rPr lang="en-US" baseline="0" dirty="0" smtClean="0"/>
                  <a:t> score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21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PPPL results on the CICIDS-2017 dataset with no prior knowledge about target domain class proportions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Only-Src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57-4438-B6CB-E616A9E8F5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CDAN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57-4438-B6CB-E616A9E8F5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757-4438-B6CB-E616A9E8F5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57-4438-B6CB-E616A9E8F56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MixMatch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0.22600000000000001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57-4438-B6CB-E616A9E8F56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PPPL w accurate CP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57-4438-B6CB-E616A9E8F56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Ensemble of models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0.69799999999999995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57-4438-B6CB-E616A9E8F56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Model selection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CICIDS-2017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0.73599999999999999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757-4438-B6CB-E616A9E8F56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6210048"/>
        <c:axId val="336213984"/>
      </c:barChart>
      <c:catAx>
        <c:axId val="33621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213984"/>
        <c:crosses val="autoZero"/>
        <c:auto val="1"/>
        <c:lblAlgn val="ctr"/>
        <c:lblOffset val="100"/>
        <c:noMultiLvlLbl val="0"/>
      </c:catAx>
      <c:valAx>
        <c:axId val="33621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F1</a:t>
                </a:r>
                <a:r>
                  <a:rPr lang="en-US" baseline="0" dirty="0" smtClean="0"/>
                  <a:t> score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21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smtClean="0">
                <a:effectLst/>
              </a:rPr>
              <a:t>Accuracy (%) of different DA methods on the MDS, Office-31 and Office-Home datasets.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Only-Src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MDS</c:v>
                </c:pt>
                <c:pt idx="1">
                  <c:v>Office-31</c:v>
                </c:pt>
                <c:pt idx="2">
                  <c:v>Office-Home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76.900000000000006</c:v>
                </c:pt>
                <c:pt idx="1">
                  <c:v>82.1</c:v>
                </c:pt>
                <c:pt idx="2">
                  <c:v>60.7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8C-43B7-B4AF-3572A4A916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CDAN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MDS</c:v>
                </c:pt>
                <c:pt idx="1">
                  <c:v>Office-31</c:v>
                </c:pt>
                <c:pt idx="2">
                  <c:v>Office-Home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75.400000000000006</c:v>
                </c:pt>
                <c:pt idx="1">
                  <c:v>87.7</c:v>
                </c:pt>
                <c:pt idx="2">
                  <c:v>65.8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8C-43B7-B4AF-3572A4A916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CAN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MDS</c:v>
                </c:pt>
                <c:pt idx="1">
                  <c:v>Office-31</c:v>
                </c:pt>
                <c:pt idx="2">
                  <c:v>Office-Home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77.7</c:v>
                </c:pt>
                <c:pt idx="1">
                  <c:v>90.6</c:v>
                </c:pt>
                <c:pt idx="2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8C-43B7-B4AF-3572A4A9160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PPPL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MDS</c:v>
                </c:pt>
                <c:pt idx="1">
                  <c:v>Office-31</c:v>
                </c:pt>
                <c:pt idx="2">
                  <c:v>Office-Home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83.2</c:v>
                </c:pt>
                <c:pt idx="1">
                  <c:v>90.9</c:v>
                </c:pt>
                <c:pt idx="2">
                  <c:v>74.400000000000006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38C-43B7-B4AF-3572A4A91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3940224"/>
        <c:axId val="403942192"/>
      </c:barChart>
      <c:catAx>
        <c:axId val="40394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942192"/>
        <c:crosses val="autoZero"/>
        <c:auto val="1"/>
        <c:lblAlgn val="ctr"/>
        <c:lblOffset val="100"/>
        <c:noMultiLvlLbl val="0"/>
      </c:catAx>
      <c:valAx>
        <c:axId val="403942192"/>
        <c:scaling>
          <c:orientation val="minMax"/>
          <c:min val="5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smtClean="0"/>
                  <a:t>Accuracy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394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49A7C-81BB-47B4-A413-DF0805D20CD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8D230-421E-47D7-94BC-E7984CF18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3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12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50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76406-C077-4081-98E2-DF3CC99F09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1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9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46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3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60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69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7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46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2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09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23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60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54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72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32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62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62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65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8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3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83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62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61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45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82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5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9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03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5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265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5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335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02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08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5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32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006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2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145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0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512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19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29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10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595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57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869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242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112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468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89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90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3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915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674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035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912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48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2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3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D230-421E-47D7-94BC-E7984CF18A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9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56A3-803C-4812-A47E-01BF09B22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2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56A3-803C-4812-A47E-01BF09B22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6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56A3-803C-4812-A47E-01BF09B22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5392" y="804689"/>
            <a:ext cx="6114805" cy="5239976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0610C-4ECD-4842-8A6C-DEB93E7CE85D}" type="datetimeFigureOut">
              <a:rPr lang="en-US" smtClean="0"/>
              <a:pPr/>
              <a:t>7/16/2021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52314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71638" y="5780897"/>
            <a:ext cx="4759785" cy="786063"/>
            <a:chOff x="471638" y="5780897"/>
            <a:chExt cx="4759785" cy="78606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71638" y="5780897"/>
              <a:ext cx="4759785" cy="0"/>
            </a:xfrm>
            <a:prstGeom prst="line">
              <a:avLst/>
            </a:prstGeom>
            <a:ln w="146050">
              <a:solidFill>
                <a:schemeClr val="accent4">
                  <a:lumMod val="40000"/>
                  <a:lumOff val="60000"/>
                </a:schemeClr>
              </a:solidFill>
              <a:headEnd type="diamond"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60909" y="6173929"/>
              <a:ext cx="3970514" cy="0"/>
            </a:xfrm>
            <a:prstGeom prst="line">
              <a:avLst/>
            </a:prstGeom>
            <a:ln w="146050">
              <a:solidFill>
                <a:schemeClr val="accent4">
                  <a:lumMod val="60000"/>
                  <a:lumOff val="40000"/>
                </a:schemeClr>
              </a:solidFill>
              <a:headEnd type="diamond"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21305" y="6566960"/>
              <a:ext cx="3210118" cy="0"/>
            </a:xfrm>
            <a:prstGeom prst="line">
              <a:avLst/>
            </a:prstGeom>
            <a:ln w="146050">
              <a:solidFill>
                <a:schemeClr val="accent2">
                  <a:lumMod val="40000"/>
                  <a:lumOff val="60000"/>
                </a:schemeClr>
              </a:solidFill>
              <a:headEnd type="diamond"/>
            </a:ln>
            <a:effectLst>
              <a:outerShdw blurRad="50800" dist="508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37" y="2766218"/>
            <a:ext cx="3637547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19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56A3-803C-4812-A47E-01BF09B22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56A3-803C-4812-A47E-01BF09B22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56A3-803C-4812-A47E-01BF09B22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9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56A3-803C-4812-A47E-01BF09B22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00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56A3-803C-4812-A47E-01BF09B22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7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56A3-803C-4812-A47E-01BF09B22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3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56A3-803C-4812-A47E-01BF09B22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3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D7415-345C-4D58-8FFC-90D505D3400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C56A3-803C-4812-A47E-01BF09B22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4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2700952">
            <a:off x="749510" y="754216"/>
            <a:ext cx="2299427" cy="2299427"/>
          </a:xfrm>
          <a:prstGeom prst="rect">
            <a:avLst/>
          </a:prstGeom>
          <a:noFill/>
          <a:ln w="2540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2700952">
            <a:off x="1483590" y="3948519"/>
            <a:ext cx="808068" cy="808068"/>
          </a:xfrm>
          <a:prstGeom prst="rect">
            <a:avLst/>
          </a:prstGeom>
          <a:noFill/>
          <a:ln w="1270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81508" y="1089098"/>
            <a:ext cx="10910492" cy="1629663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accent1"/>
                </a:solidFill>
                <a:latin typeface="Bernard MT Condensed" panose="02050806060905020404" pitchFamily="18" charset="0"/>
              </a:rPr>
              <a:t>Detecting Anomalies in Network Systems by Leveraging Neural Networks </a:t>
            </a:r>
            <a:endParaRPr lang="en-US" sz="5400" b="1" dirty="0">
              <a:solidFill>
                <a:schemeClr val="accent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954" y="5887274"/>
            <a:ext cx="787276" cy="843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14466" y="4057072"/>
            <a:ext cx="407272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latin typeface="Brush Script MT" panose="03060802040406070304" pitchFamily="66" charset="0"/>
              </a:rPr>
              <a:t>Mohammad Hashemi</a:t>
            </a:r>
          </a:p>
        </p:txBody>
      </p:sp>
      <p:sp>
        <p:nvSpPr>
          <p:cNvPr id="14" name="Rectangle 13"/>
          <p:cNvSpPr/>
          <p:nvPr/>
        </p:nvSpPr>
        <p:spPr>
          <a:xfrm rot="2700952">
            <a:off x="1483589" y="5258910"/>
            <a:ext cx="808068" cy="808068"/>
          </a:xfrm>
          <a:prstGeom prst="rect">
            <a:avLst/>
          </a:prstGeom>
          <a:noFill/>
          <a:ln w="1270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02890" y="5391566"/>
            <a:ext cx="407272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Brush Script MT" panose="03060802040406070304" pitchFamily="66" charset="0"/>
              </a:rPr>
              <a:t>Dissertation Defense</a:t>
            </a:r>
            <a:endParaRPr lang="en-US" sz="2800" b="1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700952">
            <a:off x="1578999" y="1055399"/>
            <a:ext cx="2742253" cy="2742253"/>
          </a:xfrm>
          <a:prstGeom prst="rect">
            <a:avLst/>
          </a:prstGeom>
          <a:solidFill>
            <a:schemeClr val="bg1"/>
          </a:solidFill>
          <a:ln w="254000" cap="rnd" cmpd="sng" algn="ctr">
            <a:solidFill>
              <a:schemeClr val="accent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5261" y="1457029"/>
            <a:ext cx="648154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Defending against Adversarial Examples</a:t>
            </a:r>
            <a:endParaRPr lang="en-US" sz="4400" b="1" dirty="0">
              <a:latin typeface="Bernard MT Condensed" panose="020508060609050204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 rot="2700952">
            <a:off x="2308058" y="4896983"/>
            <a:ext cx="1252984" cy="1307350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05724" y="5000118"/>
            <a:ext cx="226459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Addressing Challenge 1</a:t>
            </a:r>
            <a:endParaRPr lang="en-US" sz="32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3157" y="257769"/>
            <a:ext cx="11266310" cy="1368425"/>
          </a:xfrm>
        </p:spPr>
        <p:txBody>
          <a:bodyPr>
            <a:noAutofit/>
          </a:bodyPr>
          <a:lstStyle/>
          <a:p>
            <a:pPr marL="0" indent="0" algn="ctr"/>
            <a:r>
              <a:rPr lang="en-US" sz="4000" dirty="0" smtClean="0">
                <a:solidFill>
                  <a:schemeClr val="accent1"/>
                </a:solidFill>
                <a:latin typeface="Bernard MT Condensed" panose="02050806060905020404" pitchFamily="18" charset="0"/>
              </a:rPr>
              <a:t/>
            </a:r>
            <a:br>
              <a:rPr lang="en-US" sz="4000" dirty="0" smtClean="0">
                <a:solidFill>
                  <a:schemeClr val="accent1"/>
                </a:solidFill>
                <a:latin typeface="Bernard MT Condensed" panose="02050806060905020404" pitchFamily="18" charset="0"/>
              </a:rPr>
            </a:br>
            <a:r>
              <a:rPr lang="en-US" sz="4000" dirty="0">
                <a:solidFill>
                  <a:schemeClr val="accent1"/>
                </a:solidFill>
                <a:latin typeface="Bernard MT Condensed" panose="02050806060905020404" pitchFamily="18" charset="0"/>
              </a:rPr>
              <a:t/>
            </a:r>
            <a:br>
              <a:rPr lang="en-US" sz="4000" dirty="0">
                <a:solidFill>
                  <a:schemeClr val="accent1"/>
                </a:solidFill>
                <a:latin typeface="Bernard MT Condensed" panose="02050806060905020404" pitchFamily="18" charset="0"/>
              </a:rPr>
            </a:br>
            <a:r>
              <a:rPr lang="en-US" sz="4000" dirty="0" smtClean="0">
                <a:solidFill>
                  <a:schemeClr val="accent1"/>
                </a:solidFill>
                <a:latin typeface="Bernard MT Condensed" panose="02050806060905020404" pitchFamily="18" charset="0"/>
              </a:rPr>
              <a:t>Neural networks are vulnerable to adversarial examples</a:t>
            </a:r>
            <a:br>
              <a:rPr lang="en-US" sz="4000" dirty="0" smtClean="0">
                <a:solidFill>
                  <a:schemeClr val="accent1"/>
                </a:solidFill>
                <a:latin typeface="Bernard MT Condensed" panose="02050806060905020404" pitchFamily="18" charset="0"/>
              </a:rPr>
            </a:br>
            <a:r>
              <a:rPr lang="en-US" sz="4000" dirty="0" smtClean="0">
                <a:solidFill>
                  <a:schemeClr val="accent1"/>
                </a:solidFill>
                <a:latin typeface="Bernard MT Condensed" panose="02050806060905020404" pitchFamily="18" charset="0"/>
              </a:rPr>
              <a:t/>
            </a:r>
            <a:br>
              <a:rPr lang="en-US" sz="4000" dirty="0" smtClean="0">
                <a:solidFill>
                  <a:schemeClr val="accent1"/>
                </a:solidFill>
                <a:latin typeface="Bernard MT Condensed" panose="02050806060905020404" pitchFamily="18" charset="0"/>
              </a:rPr>
            </a:br>
            <a:endParaRPr lang="en-US" sz="4000" dirty="0">
              <a:solidFill>
                <a:schemeClr val="accent1"/>
              </a:solidFill>
              <a:latin typeface="Bernard MT Condensed" panose="020508060609050204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285258" y="1614230"/>
                <a:ext cx="9545284" cy="1037984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285258" y="1614230"/>
                <a:ext cx="9545284" cy="10379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https://lh3.googleusercontent.com/itJ_NIE8L4HHc8gwuRNlaimHNKYQJHKNylCmGCLryO7wM_GTwKrwW-mEgy_8A3FxFLsZuMY-9H9mGfTVzPblWF09nBqzyYURdvnCT9ASD3eq4sHvViLJ-84GhD6yADp_3iMEm_IScx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21" y="2652214"/>
            <a:ext cx="6915150" cy="212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10813" y="4695119"/>
            <a:ext cx="1936376" cy="5056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Gas mask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5087918" y="4695119"/>
            <a:ext cx="1936376" cy="505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Difference magnified by 10x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7443507" y="4695119"/>
            <a:ext cx="1936376" cy="505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French bulldog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3008107" y="5572462"/>
            <a:ext cx="6099585" cy="90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rPr>
              <a:t>Existing NIDS have not been evaluated in an adversarial setting!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62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21636"/>
            <a:ext cx="522316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Limitation of Existing Adversarial Example Attacks In Evaluation of NIDS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Can’t directly use methods designed to craft adversarial examples against image classifiers to evaluate NIDS in an adversarial </a:t>
            </a:r>
            <a:r>
              <a:rPr lang="en-US" dirty="0" smtClean="0"/>
              <a:t>setting.</a:t>
            </a:r>
          </a:p>
          <a:p>
            <a:r>
              <a:rPr lang="en-US" dirty="0" smtClean="0"/>
              <a:t>Network traffic and </a:t>
            </a:r>
            <a:r>
              <a:rPr lang="en-US" dirty="0"/>
              <a:t>i</a:t>
            </a:r>
            <a:r>
              <a:rPr lang="en-US" dirty="0" smtClean="0"/>
              <a:t>mages have some intrinsic differences.</a:t>
            </a:r>
          </a:p>
          <a:p>
            <a:pPr lvl="1"/>
            <a:r>
              <a:rPr lang="en-US" dirty="0" smtClean="0"/>
              <a:t>Pixel values can be freely modified in an image.</a:t>
            </a:r>
          </a:p>
          <a:p>
            <a:pPr lvl="1"/>
            <a:r>
              <a:rPr lang="en-US" dirty="0" smtClean="0"/>
              <a:t>Changing some of the features extracted from the network traffic can break down the communication.</a:t>
            </a:r>
          </a:p>
          <a:p>
            <a:r>
              <a:rPr lang="en-US" dirty="0" smtClean="0"/>
              <a:t>Need a new approach!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1574413"/>
            <a:ext cx="3621088" cy="39544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877056"/>
            <a:ext cx="4639322" cy="3267531"/>
          </a:xfrm>
          <a:prstGeom prst="rect">
            <a:avLst/>
          </a:prstGeom>
        </p:spPr>
      </p:pic>
      <p:sp>
        <p:nvSpPr>
          <p:cNvPr id="9" name="Flowchart: Connector 8"/>
          <p:cNvSpPr/>
          <p:nvPr/>
        </p:nvSpPr>
        <p:spPr>
          <a:xfrm flipH="1">
            <a:off x="7368784" y="2476678"/>
            <a:ext cx="333487" cy="321469"/>
          </a:xfrm>
          <a:prstGeom prst="flowChartConnector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Flowchart: Connector 9"/>
          <p:cNvSpPr/>
          <p:nvPr/>
        </p:nvSpPr>
        <p:spPr>
          <a:xfrm flipH="1">
            <a:off x="2956867" y="3390911"/>
            <a:ext cx="333487" cy="321469"/>
          </a:xfrm>
          <a:prstGeom prst="flowChartConnector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lowchart: Connector 10"/>
          <p:cNvSpPr/>
          <p:nvPr/>
        </p:nvSpPr>
        <p:spPr>
          <a:xfrm flipH="1">
            <a:off x="4546181" y="3232974"/>
            <a:ext cx="333487" cy="321469"/>
          </a:xfrm>
          <a:prstGeom prst="flowChartConnector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 rot="2700952">
            <a:off x="908587" y="769905"/>
            <a:ext cx="1755300" cy="1783438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91915" y="1307681"/>
            <a:ext cx="277674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Threat Model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24709" y="5345006"/>
            <a:ext cx="3760650" cy="1092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itka Banner" panose="02000505000000020004" pitchFamily="2" charset="0"/>
              </a:rPr>
              <a:t>The attacker looks for general modifications applicable to all network attacks.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42937" y="5345006"/>
            <a:ext cx="3625328" cy="1092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Sitka Banner" panose="02000505000000020004" pitchFamily="2" charset="0"/>
              </a:rPr>
              <a:t>The attacker doesn’t want to change the individual network attack tools!</a:t>
            </a:r>
            <a:endParaRPr lang="en-US" sz="2000" dirty="0"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1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Existing NIDS are vulnerable </a:t>
            </a:r>
            <a:r>
              <a:rPr lang="en-US" b="1" dirty="0"/>
              <a:t>to </a:t>
            </a:r>
            <a:r>
              <a:rPr lang="en-US" b="1" dirty="0" smtClean="0"/>
              <a:t>adversarial </a:t>
            </a:r>
            <a:r>
              <a:rPr lang="en-US" b="1" dirty="0"/>
              <a:t>examples</a:t>
            </a:r>
            <a:r>
              <a:rPr lang="en-US" b="1" dirty="0" smtClean="0"/>
              <a:t>!</a:t>
            </a:r>
          </a:p>
          <a:p>
            <a:pPr marL="0" indent="0" algn="ctr">
              <a:buNone/>
            </a:pPr>
            <a:r>
              <a:rPr lang="en-US" b="1" dirty="0" smtClean="0"/>
              <a:t>Our attack can reduce the detection rate of different network attacks by up to 70%.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6719" y="2766218"/>
            <a:ext cx="4384663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Adversarial Examples against NIDS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99757" y="590549"/>
            <a:ext cx="39704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 smtClean="0">
                <a:latin typeface="Sitka Banner" panose="02000505000000020004" pitchFamily="2" charset="0"/>
              </a:rPr>
              <a:t>Transformations</a:t>
            </a:r>
            <a:endParaRPr lang="en-US" b="1" dirty="0" smtClean="0">
              <a:latin typeface="Sitka Banner" panose="02000505000000020004" pitchFamily="2" charset="0"/>
            </a:endParaRPr>
          </a:p>
          <a:p>
            <a:endParaRPr lang="en-US" dirty="0">
              <a:latin typeface="Sitka Banner" panose="02000505000000020004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66054" y="1265103"/>
            <a:ext cx="3625328" cy="2902108"/>
            <a:chOff x="6866054" y="2486498"/>
            <a:chExt cx="3625328" cy="2902108"/>
          </a:xfrm>
        </p:grpSpPr>
        <p:sp>
          <p:nvSpPr>
            <p:cNvPr id="6" name="Rectangle 5"/>
            <p:cNvSpPr/>
            <p:nvPr/>
          </p:nvSpPr>
          <p:spPr>
            <a:xfrm>
              <a:off x="6866054" y="3550277"/>
              <a:ext cx="3625328" cy="774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itka Banner" panose="02000505000000020004" pitchFamily="2" charset="0"/>
                </a:rPr>
                <a:t>Splitting a packet</a:t>
              </a:r>
              <a:endParaRPr lang="en-US" sz="2000" dirty="0" smtClean="0">
                <a:latin typeface="Sitka Banner" panose="02000505000000020004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66054" y="2486498"/>
              <a:ext cx="3625328" cy="774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itka Banner" panose="02000505000000020004" pitchFamily="2" charset="0"/>
                </a:rPr>
                <a:t>Changing the delay between packets</a:t>
              </a:r>
              <a:endParaRPr lang="en-US" sz="2000" dirty="0" smtClean="0">
                <a:latin typeface="Sitka Banner" panose="02000505000000020004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66054" y="4614056"/>
              <a:ext cx="3625328" cy="774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itka Banner" panose="02000505000000020004" pitchFamily="2" charset="0"/>
                </a:rPr>
                <a:t>Injecting fake packets</a:t>
              </a:r>
              <a:endParaRPr lang="en-US" sz="2000" dirty="0" smtClean="0">
                <a:latin typeface="Sitka Banner" panose="02000505000000020004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66054" y="1265103"/>
            <a:ext cx="3625328" cy="2902108"/>
            <a:chOff x="6866054" y="2486498"/>
            <a:chExt cx="3625328" cy="2902108"/>
          </a:xfrm>
        </p:grpSpPr>
        <p:sp>
          <p:nvSpPr>
            <p:cNvPr id="16" name="Rectangle 15"/>
            <p:cNvSpPr/>
            <p:nvPr/>
          </p:nvSpPr>
          <p:spPr>
            <a:xfrm>
              <a:off x="6866054" y="3550277"/>
              <a:ext cx="3625328" cy="774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Sitka Banner" panose="02000505000000020004" pitchFamily="2" charset="0"/>
                </a:rPr>
                <a:t>Carry out original malicious intent</a:t>
              </a:r>
              <a:endParaRPr lang="en-US" sz="2000" dirty="0">
                <a:latin typeface="Sitka Banner" panose="02000505000000020004" pitchFamily="2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66054" y="2486498"/>
              <a:ext cx="3625328" cy="774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itka Banner" panose="02000505000000020004" pitchFamily="2" charset="0"/>
                </a:rPr>
                <a:t>Fool </a:t>
              </a:r>
              <a:r>
                <a:rPr lang="en-US" sz="2400" dirty="0">
                  <a:latin typeface="Sitka Banner" panose="02000505000000020004" pitchFamily="2" charset="0"/>
                </a:rPr>
                <a:t>the NIDS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866054" y="4614056"/>
              <a:ext cx="3625328" cy="774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itka Banner" panose="02000505000000020004" pitchFamily="2" charset="0"/>
                </a:rPr>
                <a:t>Without </a:t>
              </a:r>
              <a:r>
                <a:rPr lang="en-US" sz="2400" dirty="0">
                  <a:latin typeface="Sitka Banner" panose="02000505000000020004" pitchFamily="2" charset="0"/>
                </a:rPr>
                <a:t>breaking underlying network </a:t>
              </a:r>
              <a:r>
                <a:rPr lang="en-US" sz="2400" dirty="0" smtClean="0">
                  <a:latin typeface="Sitka Banner" panose="02000505000000020004" pitchFamily="2" charset="0"/>
                </a:rPr>
                <a:t>protocols</a:t>
              </a:r>
              <a:endParaRPr lang="en-US" sz="2000" dirty="0">
                <a:latin typeface="Sitka Banner" panose="02000505000000020004" pitchFamily="2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9575215" y="6452511"/>
            <a:ext cx="2616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da-DK" dirty="0" smtClean="0"/>
              <a:t>[Hashemi </a:t>
            </a:r>
            <a:r>
              <a:rPr lang="da-DK" dirty="0"/>
              <a:t>et al. </a:t>
            </a:r>
            <a:r>
              <a:rPr lang="da-DK" dirty="0" smtClean="0"/>
              <a:t>’19]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74783" y="1351508"/>
            <a:ext cx="824243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We need an NIDS which is more robust against the adversarial example attack.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99251" y="1344561"/>
            <a:ext cx="97934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Problems with Existing NIDS</a:t>
            </a:r>
            <a:endParaRPr lang="en-US" sz="6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 rot="2700952">
            <a:off x="1572736" y="4241981"/>
            <a:ext cx="1755300" cy="1783438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34089" y="4471980"/>
            <a:ext cx="212362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Feature Extractor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 rot="2700952">
            <a:off x="8393211" y="4241979"/>
            <a:ext cx="1755300" cy="1783438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11009" y="4471978"/>
            <a:ext cx="208174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Anomaly Detector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4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 extracted by the existing feature extractors are designed in a way to detect streams in which lots of packets are sent in a short amount of time.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Hand-engineered features designed to detect specific types of attacks contradict our initial goal to detect </a:t>
            </a:r>
            <a:r>
              <a:rPr lang="en-US" b="1" dirty="0" smtClean="0"/>
              <a:t>zero-day attacks</a:t>
            </a:r>
            <a:r>
              <a:rPr lang="en-US" dirty="0" smtClean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604" y="2761895"/>
            <a:ext cx="4947696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Extracted Features Are Designed to Detect Specific Types of Attacks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95392" y="804688"/>
            <a:ext cx="6114805" cy="5926311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fa-IR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00331"/>
            <a:ext cx="5181601" cy="22573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Reconstruction Based on Full Observation Leads to Over-Generalization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866893" y="2901950"/>
            <a:ext cx="1549400" cy="1054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Sitka Banner" panose="02000505000000020004" pitchFamily="2" charset="0"/>
              </a:rPr>
              <a:t>Ideal  Anomaly Detector</a:t>
            </a:r>
            <a:endParaRPr lang="en-US" b="1" dirty="0">
              <a:latin typeface="Sitka Banner" panose="02000505000000020004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48602" y="4408316"/>
            <a:ext cx="97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itka Banner" panose="02000505000000020004" pitchFamily="2" charset="0"/>
              </a:rPr>
              <a:t>Normal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7205257" y="3423030"/>
            <a:ext cx="513791" cy="29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9568189" y="3423030"/>
            <a:ext cx="73888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468866" y="3462890"/>
            <a:ext cx="1013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itka Banner" panose="02000505000000020004" pitchFamily="2" charset="0"/>
              </a:rPr>
              <a:t>Score(x)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096000" y="2838670"/>
            <a:ext cx="1004659" cy="1568938"/>
            <a:chOff x="6096000" y="2571970"/>
            <a:chExt cx="1004659" cy="1568938"/>
          </a:xfrm>
        </p:grpSpPr>
        <p:sp>
          <p:nvSpPr>
            <p:cNvPr id="55" name="Rectangle"/>
            <p:cNvSpPr/>
            <p:nvPr/>
          </p:nvSpPr>
          <p:spPr>
            <a:xfrm>
              <a:off x="6914608" y="2901950"/>
              <a:ext cx="186051" cy="1051115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0" name="Rectangle"/>
            <p:cNvSpPr/>
            <p:nvPr/>
          </p:nvSpPr>
          <p:spPr>
            <a:xfrm>
              <a:off x="6635291" y="2638425"/>
              <a:ext cx="186051" cy="10511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1" name="Rectangle"/>
            <p:cNvSpPr/>
            <p:nvPr/>
          </p:nvSpPr>
          <p:spPr>
            <a:xfrm>
              <a:off x="6355974" y="3089793"/>
              <a:ext cx="186051" cy="105111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2" name="Rectangle"/>
            <p:cNvSpPr/>
            <p:nvPr/>
          </p:nvSpPr>
          <p:spPr>
            <a:xfrm>
              <a:off x="6096000" y="2571970"/>
              <a:ext cx="186051" cy="10511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10761682" y="1870485"/>
            <a:ext cx="0" cy="35052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10692827" y="4448944"/>
            <a:ext cx="140885" cy="810810"/>
            <a:chOff x="10692827" y="4448944"/>
            <a:chExt cx="140885" cy="810810"/>
          </a:xfrm>
        </p:grpSpPr>
        <p:sp>
          <p:nvSpPr>
            <p:cNvPr id="46" name="Oval 45"/>
            <p:cNvSpPr/>
            <p:nvPr/>
          </p:nvSpPr>
          <p:spPr>
            <a:xfrm>
              <a:off x="10696002" y="5122044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0696002" y="4906144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696002" y="4664844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692827" y="4448944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0689652" y="1980975"/>
            <a:ext cx="140885" cy="810810"/>
            <a:chOff x="10689652" y="1980975"/>
            <a:chExt cx="140885" cy="810810"/>
          </a:xfrm>
        </p:grpSpPr>
        <p:sp>
          <p:nvSpPr>
            <p:cNvPr id="66" name="Oval 65"/>
            <p:cNvSpPr/>
            <p:nvPr/>
          </p:nvSpPr>
          <p:spPr>
            <a:xfrm>
              <a:off x="10692827" y="2654075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0692827" y="2438175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0692827" y="2196875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689652" y="1980975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096000" y="2206061"/>
            <a:ext cx="1004659" cy="1568938"/>
            <a:chOff x="6096000" y="2571970"/>
            <a:chExt cx="1004659" cy="1568938"/>
          </a:xfrm>
        </p:grpSpPr>
        <p:sp>
          <p:nvSpPr>
            <p:cNvPr id="71" name="Rectangle"/>
            <p:cNvSpPr/>
            <p:nvPr/>
          </p:nvSpPr>
          <p:spPr>
            <a:xfrm>
              <a:off x="6914608" y="2901950"/>
              <a:ext cx="186051" cy="1051115"/>
            </a:xfrm>
            <a:prstGeom prst="rect">
              <a:avLst/>
            </a:prstGeom>
            <a:solidFill>
              <a:srgbClr val="E86A6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" name="Rectangle"/>
            <p:cNvSpPr/>
            <p:nvPr/>
          </p:nvSpPr>
          <p:spPr>
            <a:xfrm>
              <a:off x="6635291" y="2638425"/>
              <a:ext cx="186051" cy="1051115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" name="Rectangle"/>
            <p:cNvSpPr/>
            <p:nvPr/>
          </p:nvSpPr>
          <p:spPr>
            <a:xfrm>
              <a:off x="6355974" y="3089793"/>
              <a:ext cx="186051" cy="1051115"/>
            </a:xfrm>
            <a:prstGeom prst="rect">
              <a:avLst/>
            </a:prstGeom>
            <a:solidFill>
              <a:srgbClr val="DF313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4" name="Rectangle"/>
            <p:cNvSpPr/>
            <p:nvPr/>
          </p:nvSpPr>
          <p:spPr>
            <a:xfrm>
              <a:off x="6096000" y="2571970"/>
              <a:ext cx="186051" cy="1051115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6096000" y="1715174"/>
            <a:ext cx="1109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itka Banner" panose="02000505000000020004" pitchFamily="2" charset="0"/>
              </a:rPr>
              <a:t>Anomaly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620911" y="5400310"/>
            <a:ext cx="275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0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69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6" grpId="0"/>
      <p:bldP spid="56" grpId="1"/>
      <p:bldP spid="59" grpId="0"/>
      <p:bldP spid="75" grpId="0"/>
      <p:bldP spid="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95392" y="804688"/>
            <a:ext cx="6114805" cy="5926311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fa-IR" dirty="0" smtClean="0"/>
          </a:p>
          <a:p>
            <a:pPr marL="0" indent="0" algn="ctr">
              <a:buNone/>
            </a:pPr>
            <a:r>
              <a:rPr lang="en-US" dirty="0" smtClean="0"/>
              <a:t>Reconstruction of the input based on full observation is too easy!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Model can reconstruct anomalies as good as normal inputs!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00331"/>
            <a:ext cx="5181601" cy="22573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Reconstruction Based on Full Observation Leads to Over-Generalization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6585025" y="703569"/>
            <a:ext cx="4450613" cy="1852275"/>
            <a:chOff x="6585025" y="703569"/>
            <a:chExt cx="4450613" cy="1852275"/>
          </a:xfrm>
        </p:grpSpPr>
        <p:grpSp>
          <p:nvGrpSpPr>
            <p:cNvPr id="4" name="Group"/>
            <p:cNvGrpSpPr/>
            <p:nvPr/>
          </p:nvGrpSpPr>
          <p:grpSpPr>
            <a:xfrm>
              <a:off x="7371644" y="703569"/>
              <a:ext cx="2564725" cy="1437498"/>
              <a:chOff x="2872471" y="188815"/>
              <a:chExt cx="6495270" cy="3640522"/>
            </a:xfrm>
          </p:grpSpPr>
          <p:sp>
            <p:nvSpPr>
              <p:cNvPr id="5" name="Rectangle"/>
              <p:cNvSpPr/>
              <p:nvPr/>
            </p:nvSpPr>
            <p:spPr>
              <a:xfrm>
                <a:off x="2872471" y="568502"/>
                <a:ext cx="478070" cy="289626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" name="Rectangle"/>
              <p:cNvSpPr/>
              <p:nvPr/>
            </p:nvSpPr>
            <p:spPr>
              <a:xfrm>
                <a:off x="4376771" y="188815"/>
                <a:ext cx="478070" cy="364052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" name="Rectangle"/>
              <p:cNvSpPr/>
              <p:nvPr/>
            </p:nvSpPr>
            <p:spPr>
              <a:xfrm>
                <a:off x="5882089" y="626400"/>
                <a:ext cx="478070" cy="2704634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" name="Rectangle"/>
              <p:cNvSpPr/>
              <p:nvPr/>
            </p:nvSpPr>
            <p:spPr>
              <a:xfrm>
                <a:off x="7385372" y="188815"/>
                <a:ext cx="478069" cy="364052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" name="Rectangle"/>
              <p:cNvSpPr/>
              <p:nvPr/>
            </p:nvSpPr>
            <p:spPr>
              <a:xfrm>
                <a:off x="8889672" y="568502"/>
                <a:ext cx="478069" cy="289626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" name="Line"/>
              <p:cNvSpPr/>
              <p:nvPr/>
            </p:nvSpPr>
            <p:spPr>
              <a:xfrm flipV="1">
                <a:off x="3360287" y="798484"/>
                <a:ext cx="1001070" cy="53108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" name="Line"/>
              <p:cNvSpPr/>
              <p:nvPr/>
            </p:nvSpPr>
            <p:spPr>
              <a:xfrm flipV="1">
                <a:off x="3329503" y="847033"/>
                <a:ext cx="1023588" cy="1823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" name="Line"/>
              <p:cNvSpPr/>
              <p:nvPr/>
            </p:nvSpPr>
            <p:spPr>
              <a:xfrm flipV="1">
                <a:off x="3316829" y="1791803"/>
                <a:ext cx="1035127" cy="89665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" name="Line"/>
              <p:cNvSpPr/>
              <p:nvPr/>
            </p:nvSpPr>
            <p:spPr>
              <a:xfrm>
                <a:off x="3330278" y="2653266"/>
                <a:ext cx="998667" cy="45064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" name="Line"/>
              <p:cNvSpPr/>
              <p:nvPr/>
            </p:nvSpPr>
            <p:spPr>
              <a:xfrm>
                <a:off x="3354706" y="1364774"/>
                <a:ext cx="998667" cy="450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" name="Line"/>
              <p:cNvSpPr/>
              <p:nvPr/>
            </p:nvSpPr>
            <p:spPr>
              <a:xfrm>
                <a:off x="3374967" y="1343365"/>
                <a:ext cx="990894" cy="182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" name="Line"/>
              <p:cNvSpPr/>
              <p:nvPr/>
            </p:nvSpPr>
            <p:spPr>
              <a:xfrm>
                <a:off x="4866879" y="753949"/>
                <a:ext cx="1024950" cy="998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" name="Line"/>
              <p:cNvSpPr/>
              <p:nvPr/>
            </p:nvSpPr>
            <p:spPr>
              <a:xfrm>
                <a:off x="4861762" y="1845158"/>
                <a:ext cx="1024951" cy="998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" name="Line"/>
              <p:cNvSpPr/>
              <p:nvPr/>
            </p:nvSpPr>
            <p:spPr>
              <a:xfrm>
                <a:off x="4874707" y="3161959"/>
                <a:ext cx="1024950" cy="998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" name="Line"/>
              <p:cNvSpPr/>
              <p:nvPr/>
            </p:nvSpPr>
            <p:spPr>
              <a:xfrm>
                <a:off x="4919034" y="780941"/>
                <a:ext cx="947941" cy="107232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" name="Line"/>
              <p:cNvSpPr/>
              <p:nvPr/>
            </p:nvSpPr>
            <p:spPr>
              <a:xfrm>
                <a:off x="4865731" y="736373"/>
                <a:ext cx="979434" cy="24846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" name="Line"/>
              <p:cNvSpPr/>
              <p:nvPr/>
            </p:nvSpPr>
            <p:spPr>
              <a:xfrm flipV="1">
                <a:off x="4855061" y="775675"/>
                <a:ext cx="1031842" cy="10774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" name="Line"/>
              <p:cNvSpPr/>
              <p:nvPr/>
            </p:nvSpPr>
            <p:spPr>
              <a:xfrm>
                <a:off x="4856250" y="1872091"/>
                <a:ext cx="1000108" cy="13035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" name="Line"/>
              <p:cNvSpPr/>
              <p:nvPr/>
            </p:nvSpPr>
            <p:spPr>
              <a:xfrm flipV="1">
                <a:off x="4873158" y="785598"/>
                <a:ext cx="989131" cy="23862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" name="Line"/>
              <p:cNvSpPr/>
              <p:nvPr/>
            </p:nvSpPr>
            <p:spPr>
              <a:xfrm flipV="1">
                <a:off x="4858962" y="1855459"/>
                <a:ext cx="998586" cy="13195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" name="Line"/>
              <p:cNvSpPr/>
              <p:nvPr/>
            </p:nvSpPr>
            <p:spPr>
              <a:xfrm>
                <a:off x="6383555" y="753949"/>
                <a:ext cx="1024951" cy="998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" name="Line"/>
              <p:cNvSpPr/>
              <p:nvPr/>
            </p:nvSpPr>
            <p:spPr>
              <a:xfrm>
                <a:off x="6378439" y="1845158"/>
                <a:ext cx="1024950" cy="998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" name="Line"/>
              <p:cNvSpPr/>
              <p:nvPr/>
            </p:nvSpPr>
            <p:spPr>
              <a:xfrm>
                <a:off x="6391383" y="3161959"/>
                <a:ext cx="1024950" cy="998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" name="Line"/>
              <p:cNvSpPr/>
              <p:nvPr/>
            </p:nvSpPr>
            <p:spPr>
              <a:xfrm>
                <a:off x="6435710" y="780941"/>
                <a:ext cx="947941" cy="107232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" name="Line"/>
              <p:cNvSpPr/>
              <p:nvPr/>
            </p:nvSpPr>
            <p:spPr>
              <a:xfrm>
                <a:off x="6382408" y="736373"/>
                <a:ext cx="979434" cy="24846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" name="Line"/>
              <p:cNvSpPr/>
              <p:nvPr/>
            </p:nvSpPr>
            <p:spPr>
              <a:xfrm flipV="1">
                <a:off x="6371737" y="775675"/>
                <a:ext cx="1031842" cy="10774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" name="Line"/>
              <p:cNvSpPr/>
              <p:nvPr/>
            </p:nvSpPr>
            <p:spPr>
              <a:xfrm>
                <a:off x="6372926" y="1872091"/>
                <a:ext cx="1000109" cy="13035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" name="Line"/>
              <p:cNvSpPr/>
              <p:nvPr/>
            </p:nvSpPr>
            <p:spPr>
              <a:xfrm flipV="1">
                <a:off x="6389835" y="785598"/>
                <a:ext cx="989130" cy="23862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Line"/>
              <p:cNvSpPr/>
              <p:nvPr/>
            </p:nvSpPr>
            <p:spPr>
              <a:xfrm flipV="1">
                <a:off x="6375638" y="1855459"/>
                <a:ext cx="998587" cy="13195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Line"/>
              <p:cNvSpPr/>
              <p:nvPr/>
            </p:nvSpPr>
            <p:spPr>
              <a:xfrm>
                <a:off x="7878471" y="801919"/>
                <a:ext cx="1005733" cy="65117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5" name="Line"/>
              <p:cNvSpPr/>
              <p:nvPr/>
            </p:nvSpPr>
            <p:spPr>
              <a:xfrm flipV="1">
                <a:off x="7875658" y="1444649"/>
                <a:ext cx="1029119" cy="37806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" name="Line"/>
              <p:cNvSpPr/>
              <p:nvPr/>
            </p:nvSpPr>
            <p:spPr>
              <a:xfrm flipV="1">
                <a:off x="7852856" y="1488297"/>
                <a:ext cx="1028192" cy="165350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Line"/>
              <p:cNvSpPr/>
              <p:nvPr/>
            </p:nvSpPr>
            <p:spPr>
              <a:xfrm flipV="1">
                <a:off x="7875658" y="2439623"/>
                <a:ext cx="988986" cy="6673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Line"/>
              <p:cNvSpPr/>
              <p:nvPr/>
            </p:nvSpPr>
            <p:spPr>
              <a:xfrm>
                <a:off x="7884808" y="1835413"/>
                <a:ext cx="961356" cy="64685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9" name="Line"/>
              <p:cNvSpPr/>
              <p:nvPr/>
            </p:nvSpPr>
            <p:spPr>
              <a:xfrm>
                <a:off x="7888975" y="804937"/>
                <a:ext cx="967299" cy="173567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43" name="Rectangle"/>
            <p:cNvSpPr/>
            <p:nvPr/>
          </p:nvSpPr>
          <p:spPr>
            <a:xfrm>
              <a:off x="6673830" y="853492"/>
              <a:ext cx="184023" cy="114362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cxnSp>
          <p:nvCxnSpPr>
            <p:cNvPr id="45" name="Straight Arrow Connector 44"/>
            <p:cNvCxnSpPr>
              <a:stCxn id="43" idx="3"/>
            </p:cNvCxnSpPr>
            <p:nvPr/>
          </p:nvCxnSpPr>
          <p:spPr>
            <a:xfrm flipV="1">
              <a:off x="6857853" y="1422318"/>
              <a:ext cx="513791" cy="29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"/>
            <p:cNvSpPr/>
            <p:nvPr/>
          </p:nvSpPr>
          <p:spPr>
            <a:xfrm>
              <a:off x="10450160" y="850507"/>
              <a:ext cx="184023" cy="114362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9950420" y="1373720"/>
              <a:ext cx="513791" cy="29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585025" y="1994129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itka Banner" panose="02000505000000020004" pitchFamily="2" charset="0"/>
                </a:rPr>
                <a:t>x</a:t>
              </a:r>
              <a:endParaRPr lang="en-US" sz="2400" dirty="0">
                <a:latin typeface="Sitka Banner" panose="02000505000000020004" pitchFamily="2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63507" y="2094179"/>
              <a:ext cx="315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itka Banner" panose="02000505000000020004" pitchFamily="2" charset="0"/>
                </a:rPr>
                <a:t>F</a:t>
              </a:r>
              <a:endParaRPr lang="en-US" sz="2400" dirty="0">
                <a:latin typeface="Sitka Banner" panose="02000505000000020004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232727" y="1994128"/>
              <a:ext cx="802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itka Banner" panose="02000505000000020004" pitchFamily="2" charset="0"/>
                </a:rPr>
                <a:t>F(x)</a:t>
              </a:r>
              <a:endParaRPr lang="en-US" sz="2400" dirty="0">
                <a:latin typeface="Sitka Banner" panose="02000505000000020004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39594" y="2839381"/>
                <a:ext cx="299210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594" y="2839381"/>
                <a:ext cx="2992101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6062635" y="5936248"/>
            <a:ext cx="5183546" cy="338554"/>
            <a:chOff x="6233754" y="5936248"/>
            <a:chExt cx="5183546" cy="33855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6585025" y="6105525"/>
              <a:ext cx="48322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6233754" y="5936248"/>
              <a:ext cx="275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1"/>
                  </a:solidFill>
                </a:rPr>
                <a:t>0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490251" y="6036670"/>
            <a:ext cx="1109032" cy="137710"/>
            <a:chOff x="6490251" y="6036670"/>
            <a:chExt cx="1109032" cy="137710"/>
          </a:xfrm>
        </p:grpSpPr>
        <p:sp>
          <p:nvSpPr>
            <p:cNvPr id="62" name="Oval 61"/>
            <p:cNvSpPr/>
            <p:nvPr/>
          </p:nvSpPr>
          <p:spPr>
            <a:xfrm>
              <a:off x="6651897" y="6036670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490251" y="6036670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461573" y="6036670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128477" y="6036670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806639" y="6036670"/>
            <a:ext cx="971791" cy="137710"/>
            <a:chOff x="6806639" y="6036670"/>
            <a:chExt cx="971791" cy="137710"/>
          </a:xfrm>
        </p:grpSpPr>
        <p:sp>
          <p:nvSpPr>
            <p:cNvPr id="65" name="Oval 64"/>
            <p:cNvSpPr/>
            <p:nvPr/>
          </p:nvSpPr>
          <p:spPr>
            <a:xfrm>
              <a:off x="7283795" y="6036670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964394" y="6036670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06639" y="6036670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640720" y="6036670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"/>
          <p:cNvSpPr/>
          <p:nvPr/>
        </p:nvSpPr>
        <p:spPr>
          <a:xfrm>
            <a:off x="10450160" y="850507"/>
            <a:ext cx="184023" cy="1143622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599283" y="6258200"/>
                <a:ext cx="2864927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Sitka Banner" panose="02000505000000020004" pitchFamily="2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283" y="6258200"/>
                <a:ext cx="2864927" cy="373051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"/>
          <p:cNvSpPr/>
          <p:nvPr/>
        </p:nvSpPr>
        <p:spPr>
          <a:xfrm>
            <a:off x="6675929" y="859329"/>
            <a:ext cx="184023" cy="1143622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3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CF9B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0CF9B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2" grpId="2" animBg="1"/>
      <p:bldP spid="73" grpId="0"/>
      <p:bldP spid="74" grpId="0" animBg="1"/>
      <p:bldP spid="7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00245" y="1932903"/>
            <a:ext cx="5191510" cy="2992193"/>
            <a:chOff x="3186150" y="1932904"/>
            <a:chExt cx="5191510" cy="2992193"/>
          </a:xfrm>
        </p:grpSpPr>
        <p:sp>
          <p:nvSpPr>
            <p:cNvPr id="10" name="Rectangle 9"/>
            <p:cNvSpPr/>
            <p:nvPr/>
          </p:nvSpPr>
          <p:spPr>
            <a:xfrm rot="2700952">
              <a:off x="3186150" y="1932904"/>
              <a:ext cx="2992193" cy="2992193"/>
            </a:xfrm>
            <a:prstGeom prst="rect">
              <a:avLst/>
            </a:prstGeom>
            <a:solidFill>
              <a:schemeClr val="bg1"/>
            </a:solidFill>
            <a:ln w="381000" cap="rnd" cmpd="sng" algn="ctr">
              <a:solidFill>
                <a:schemeClr val="accent2">
                  <a:lumMod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14339" y="2705725"/>
              <a:ext cx="4563321" cy="144655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 smtClean="0">
                  <a:solidFill>
                    <a:srgbClr val="0F6FC6"/>
                  </a:solidFill>
                  <a:latin typeface="Bernard MT Condensed" panose="02050806060905020404" pitchFamily="18" charset="0"/>
                </a:rPr>
                <a:t>PROBLEM</a:t>
              </a:r>
              <a:endParaRPr lang="en-US" sz="6600" b="1" dirty="0">
                <a:latin typeface="Bernard MT Condensed" panose="02050806060905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34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visualization, we trained a model with the reconstruction based on full observation technique on hand-written digits.</a:t>
                </a:r>
              </a:p>
              <a:p>
                <a:pPr lvl="1"/>
                <a:r>
                  <a:rPr lang="en-US" dirty="0" smtClean="0"/>
                  <a:t>Train set: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 smtClean="0"/>
                  <a:t>s</a:t>
                </a:r>
              </a:p>
              <a:p>
                <a:pPr lvl="1"/>
                <a:r>
                  <a:rPr lang="en-US" dirty="0" smtClean="0"/>
                  <a:t>Normal data: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 smtClean="0"/>
                  <a:t>s</a:t>
                </a:r>
              </a:p>
              <a:p>
                <a:pPr lvl="1"/>
                <a:r>
                  <a:rPr lang="en-US" dirty="0" smtClean="0"/>
                  <a:t>Anomaly: Other digits 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5" t="-1977" r="-3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0" y="2766218"/>
            <a:ext cx="519830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Reconstruction Based on Full Observation -  Visualization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752495" y="4091781"/>
            <a:ext cx="4000598" cy="2503903"/>
            <a:chOff x="6991301" y="2463592"/>
            <a:chExt cx="4000598" cy="25039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301" y="2463592"/>
              <a:ext cx="4000598" cy="2503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304443" y="4012603"/>
              <a:ext cx="3593053" cy="688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7065637" y="4897381"/>
            <a:ext cx="1492349" cy="68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60744" y="4897380"/>
            <a:ext cx="1492349" cy="68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01160" y="4897380"/>
            <a:ext cx="759584" cy="68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3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98016" y="1932903"/>
            <a:ext cx="5995967" cy="2992193"/>
            <a:chOff x="3186150" y="1932904"/>
            <a:chExt cx="5995967" cy="2992193"/>
          </a:xfrm>
        </p:grpSpPr>
        <p:sp>
          <p:nvSpPr>
            <p:cNvPr id="10" name="Rectangle 9"/>
            <p:cNvSpPr/>
            <p:nvPr/>
          </p:nvSpPr>
          <p:spPr>
            <a:xfrm rot="2700952">
              <a:off x="3186150" y="1932904"/>
              <a:ext cx="2992193" cy="2992193"/>
            </a:xfrm>
            <a:prstGeom prst="rect">
              <a:avLst/>
            </a:prstGeom>
            <a:solidFill>
              <a:schemeClr val="bg1"/>
            </a:solidFill>
            <a:ln w="381000" cap="rnd" cmpd="sng" algn="ctr">
              <a:solidFill>
                <a:schemeClr val="accent2">
                  <a:lumMod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12763" y="2274838"/>
              <a:ext cx="5069354" cy="2308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 smtClean="0">
                  <a:solidFill>
                    <a:srgbClr val="0F6FC6"/>
                  </a:solidFill>
                  <a:latin typeface="Bernard MT Condensed" panose="02050806060905020404" pitchFamily="18" charset="0"/>
                </a:rPr>
                <a:t>PROPOSED SOLUTION</a:t>
              </a:r>
              <a:endParaRPr lang="en-US" sz="5400" b="1" dirty="0">
                <a:latin typeface="Bernard MT Condensed" panose="02050806060905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55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5352" y="3123458"/>
            <a:ext cx="139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Group by </a:t>
            </a:r>
          </a:p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src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. &amp;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trg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. IPs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54851" y="3472024"/>
            <a:ext cx="1317049" cy="0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006921" y="1807884"/>
            <a:ext cx="1629004" cy="1323447"/>
            <a:chOff x="714535" y="2976549"/>
            <a:chExt cx="1629004" cy="1323447"/>
          </a:xfrm>
        </p:grpSpPr>
        <p:grpSp>
          <p:nvGrpSpPr>
            <p:cNvPr id="61" name="Group 60"/>
            <p:cNvGrpSpPr/>
            <p:nvPr/>
          </p:nvGrpSpPr>
          <p:grpSpPr>
            <a:xfrm>
              <a:off x="742504" y="3203531"/>
              <a:ext cx="1566426" cy="1096465"/>
              <a:chOff x="1893572" y="3160500"/>
              <a:chExt cx="1566426" cy="109646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245437" y="3161126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420847" y="3161697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596258" y="3234080"/>
                <a:ext cx="364202" cy="4030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19" dirty="0"/>
                  <a:t>…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00012" y="3160510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175422" y="3161081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893572" y="3160500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068982" y="3161684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345442" y="3161068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03921" y="3791453"/>
                <a:ext cx="1156086" cy="465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25" dirty="0" smtClean="0">
                    <a:latin typeface="Sitka Banner" panose="02000505000000020004" pitchFamily="2" charset="0"/>
                  </a:rPr>
                  <a:t>AX__XA</a:t>
                </a:r>
                <a:endParaRPr lang="en-US" sz="24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itka Banner" panose="02000505000000020004" pitchFamily="2" charset="0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714535" y="2981324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A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8252" y="3700800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itka Banner" panose="02000505000000020004" pitchFamily="2" charset="0"/>
                </a:rPr>
                <a:t>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95513" y="2978933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X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99230" y="3698409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A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64583" y="2978942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A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68300" y="3698418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X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45561" y="2976551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A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249278" y="3696027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X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21827" y="2978931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X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5544" y="3698407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A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990897" y="2978940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A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94614" y="3698416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X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71875" y="2976549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X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75592" y="3696025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A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14916" y="2990094"/>
            <a:ext cx="2433680" cy="1331494"/>
            <a:chOff x="329694" y="2976549"/>
            <a:chExt cx="2433680" cy="1331494"/>
          </a:xfrm>
        </p:grpSpPr>
        <p:grpSp>
          <p:nvGrpSpPr>
            <p:cNvPr id="69" name="Group 68"/>
            <p:cNvGrpSpPr/>
            <p:nvPr/>
          </p:nvGrpSpPr>
          <p:grpSpPr>
            <a:xfrm>
              <a:off x="329694" y="3203531"/>
              <a:ext cx="2433680" cy="1104512"/>
              <a:chOff x="1480762" y="3160500"/>
              <a:chExt cx="2433680" cy="1104512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245437" y="3161126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420847" y="3161697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2596258" y="3234080"/>
                <a:ext cx="364202" cy="4030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19" dirty="0"/>
                  <a:t>…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000012" y="3160510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175422" y="3161081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893572" y="3160500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068982" y="3161684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345442" y="3161068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480762" y="3799500"/>
                <a:ext cx="2433680" cy="465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25" dirty="0"/>
                  <a:t>Stream of </a:t>
                </a:r>
                <a:r>
                  <a:rPr lang="en-US" sz="24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Packets</a:t>
                </a: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714535" y="2981324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A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18252" y="3700800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itka Banner" panose="02000505000000020004" pitchFamily="2" charset="0"/>
                </a:rPr>
                <a:t>X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95513" y="2978933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X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99230" y="3698409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A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4583" y="2978942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B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68300" y="3698418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Y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45561" y="2976551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B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49278" y="3696027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Y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821827" y="2978931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X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25544" y="3698407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A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990897" y="2978940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Y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994614" y="3698416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B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171875" y="2976549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B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175592" y="3696025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Y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003204" y="4099502"/>
            <a:ext cx="1629004" cy="1323447"/>
            <a:chOff x="714535" y="2976549"/>
            <a:chExt cx="1629004" cy="1323447"/>
          </a:xfrm>
        </p:grpSpPr>
        <p:grpSp>
          <p:nvGrpSpPr>
            <p:cNvPr id="94" name="Group 93"/>
            <p:cNvGrpSpPr/>
            <p:nvPr/>
          </p:nvGrpSpPr>
          <p:grpSpPr>
            <a:xfrm>
              <a:off x="742504" y="3203531"/>
              <a:ext cx="1566426" cy="1096465"/>
              <a:chOff x="1893572" y="3160500"/>
              <a:chExt cx="1566426" cy="1096465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2245437" y="3161126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2420847" y="3161697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2596258" y="3234080"/>
                <a:ext cx="364202" cy="4030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19" dirty="0"/>
                  <a:t>…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000012" y="3160510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3175422" y="3161081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893572" y="3160500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2068982" y="3161684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345442" y="3161068"/>
                <a:ext cx="114556" cy="54414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19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2113538" y="3791453"/>
                <a:ext cx="1136851" cy="465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25" dirty="0" smtClean="0">
                    <a:latin typeface="Sitka Banner" panose="02000505000000020004" pitchFamily="2" charset="0"/>
                  </a:rPr>
                  <a:t>BY__YB</a:t>
                </a:r>
                <a:endParaRPr lang="en-US" sz="24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itka Banner" panose="02000505000000020004" pitchFamily="2" charset="0"/>
                </a:endParaRP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714535" y="2981324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B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18252" y="3700800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Y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95513" y="2978933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B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99230" y="3698409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Y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64583" y="2978942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Y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68300" y="3698418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B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245561" y="2976551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B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49278" y="3696027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Y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1827" y="2978931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Y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825544" y="3698407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B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990897" y="2978940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Y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994614" y="3698416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B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171875" y="2976549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B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175592" y="3696025"/>
              <a:ext cx="1679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Sitka Banner" panose="02000505000000020004" pitchFamily="2" charset="0"/>
                </a:rPr>
                <a:t>Y</a:t>
              </a:r>
              <a:endParaRPr lang="en-US" sz="1100" dirty="0">
                <a:latin typeface="Sitka Banner" panose="02000505000000020004" pitchFamily="2" charset="0"/>
              </a:endParaRPr>
            </a:p>
          </p:txBody>
        </p:sp>
      </p:grpSp>
      <p:sp>
        <p:nvSpPr>
          <p:cNvPr id="7" name="Left Brace 6"/>
          <p:cNvSpPr/>
          <p:nvPr/>
        </p:nvSpPr>
        <p:spPr>
          <a:xfrm>
            <a:off x="3807410" y="2326215"/>
            <a:ext cx="164651" cy="2291618"/>
          </a:xfrm>
          <a:prstGeom prst="leftBrace">
            <a:avLst>
              <a:gd name="adj1" fmla="val 8333"/>
              <a:gd name="adj2" fmla="val 501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5400000">
            <a:off x="4763792" y="3289685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…</a:t>
            </a:r>
            <a:endParaRPr lang="en-US" b="1" dirty="0"/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5775475" y="2309052"/>
            <a:ext cx="641050" cy="0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971858" y="1807884"/>
            <a:ext cx="247650" cy="101608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ular Callout 12"/>
          <p:cNvSpPr/>
          <p:nvPr/>
        </p:nvSpPr>
        <p:spPr>
          <a:xfrm>
            <a:off x="6031935" y="2957336"/>
            <a:ext cx="5005770" cy="3567357"/>
          </a:xfrm>
          <a:prstGeom prst="wedgeRectCallout">
            <a:avLst>
              <a:gd name="adj1" fmla="val -88532"/>
              <a:gd name="adj2" fmla="val -53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itka Banner" panose="02000505000000020004" pitchFamily="2" charset="0"/>
              </a:rPr>
              <a:t>Inter-arrival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itka Banner" panose="02000505000000020004" pitchFamily="2" charset="0"/>
              </a:rPr>
              <a:t>From Ethernet 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itka Banner" panose="02000505000000020004" pitchFamily="2" charset="0"/>
              </a:rPr>
              <a:t>Frame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itka Banner" panose="02000505000000020004" pitchFamily="2" charset="0"/>
              </a:rPr>
              <a:t>From IP 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itka Banner" panose="02000505000000020004" pitchFamily="2" charset="0"/>
              </a:rPr>
              <a:t>IP  </a:t>
            </a:r>
            <a:r>
              <a:rPr lang="en-US" sz="1600" dirty="0">
                <a:latin typeface="Sitka Banner" panose="02000505000000020004" pitchFamily="2" charset="0"/>
              </a:rPr>
              <a:t>header  length,  </a:t>
            </a:r>
            <a:r>
              <a:rPr lang="en-US" sz="1600" dirty="0" err="1" smtClean="0">
                <a:latin typeface="Sitka Banner" panose="02000505000000020004" pitchFamily="2" charset="0"/>
              </a:rPr>
              <a:t>IPlength</a:t>
            </a:r>
            <a:r>
              <a:rPr lang="en-US" sz="1600" dirty="0">
                <a:latin typeface="Sitka Banner" panose="02000505000000020004" pitchFamily="2" charset="0"/>
              </a:rPr>
              <a:t>, IP flags (</a:t>
            </a:r>
            <a:r>
              <a:rPr lang="en-US" sz="1600" dirty="0" err="1">
                <a:latin typeface="Sitka Banner" panose="02000505000000020004" pitchFamily="2" charset="0"/>
              </a:rPr>
              <a:t>df</a:t>
            </a:r>
            <a:r>
              <a:rPr lang="en-US" sz="1600" dirty="0">
                <a:latin typeface="Sitka Banner" panose="02000505000000020004" pitchFamily="2" charset="0"/>
              </a:rPr>
              <a:t>, mf, </a:t>
            </a:r>
            <a:r>
              <a:rPr lang="en-US" sz="1600" dirty="0" err="1">
                <a:latin typeface="Sitka Banner" panose="02000505000000020004" pitchFamily="2" charset="0"/>
              </a:rPr>
              <a:t>rb</a:t>
            </a:r>
            <a:r>
              <a:rPr lang="en-US" sz="1600" dirty="0">
                <a:latin typeface="Sitka Banner" panose="02000505000000020004" pitchFamily="2" charset="0"/>
              </a:rPr>
              <a:t>), </a:t>
            </a:r>
            <a:r>
              <a:rPr lang="en-US" sz="1600" dirty="0" smtClean="0">
                <a:latin typeface="Sitka Banner" panose="02000505000000020004" pitchFamily="2" charset="0"/>
              </a:rPr>
              <a:t>TTL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itka Banner" panose="02000505000000020004" pitchFamily="2" charset="0"/>
              </a:rPr>
              <a:t>From TCP header</a:t>
            </a:r>
            <a:r>
              <a:rPr lang="en-US" dirty="0">
                <a:latin typeface="Sitka Banner" panose="02000505000000020004" pitchFamily="2" charset="0"/>
              </a:rPr>
              <a:t>: </a:t>
            </a:r>
            <a:endParaRPr lang="en-US" dirty="0" smtClean="0">
              <a:latin typeface="Sitka Banner" panose="02000505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itka Banner" panose="02000505000000020004" pitchFamily="2" charset="0"/>
              </a:rPr>
              <a:t>source  </a:t>
            </a:r>
            <a:r>
              <a:rPr lang="en-US" sz="1600" dirty="0">
                <a:latin typeface="Sitka Banner" panose="02000505000000020004" pitchFamily="2" charset="0"/>
              </a:rPr>
              <a:t>port,  </a:t>
            </a:r>
            <a:r>
              <a:rPr lang="en-US" sz="1600" dirty="0" smtClean="0">
                <a:latin typeface="Sitka Banner" panose="02000505000000020004" pitchFamily="2" charset="0"/>
              </a:rPr>
              <a:t>destination port</a:t>
            </a:r>
            <a:r>
              <a:rPr lang="en-US" sz="1600" dirty="0">
                <a:latin typeface="Sitka Banner" panose="02000505000000020004" pitchFamily="2" charset="0"/>
              </a:rPr>
              <a:t>, sequence number, acknowledgment number</a:t>
            </a:r>
            <a:r>
              <a:rPr lang="en-US" sz="1600" dirty="0" smtClean="0">
                <a:latin typeface="Sitka Banner" panose="02000505000000020004" pitchFamily="2" charset="0"/>
              </a:rPr>
              <a:t>, TCP  </a:t>
            </a:r>
            <a:r>
              <a:rPr lang="en-US" sz="1600" dirty="0">
                <a:latin typeface="Sitka Banner" panose="02000505000000020004" pitchFamily="2" charset="0"/>
              </a:rPr>
              <a:t>flags  (res,  </a:t>
            </a:r>
            <a:r>
              <a:rPr lang="en-US" sz="1600" dirty="0" err="1">
                <a:latin typeface="Sitka Banner" panose="02000505000000020004" pitchFamily="2" charset="0"/>
              </a:rPr>
              <a:t>ack</a:t>
            </a:r>
            <a:r>
              <a:rPr lang="en-US" sz="1600" dirty="0">
                <a:latin typeface="Sitka Banner" panose="02000505000000020004" pitchFamily="2" charset="0"/>
              </a:rPr>
              <a:t>,  </a:t>
            </a:r>
            <a:r>
              <a:rPr lang="en-US" sz="1600" dirty="0" err="1">
                <a:latin typeface="Sitka Banner" panose="02000505000000020004" pitchFamily="2" charset="0"/>
              </a:rPr>
              <a:t>cwr</a:t>
            </a:r>
            <a:r>
              <a:rPr lang="en-US" sz="1600" dirty="0">
                <a:latin typeface="Sitka Banner" panose="02000505000000020004" pitchFamily="2" charset="0"/>
              </a:rPr>
              <a:t>,  </a:t>
            </a:r>
            <a:r>
              <a:rPr lang="en-US" sz="1600" dirty="0" err="1">
                <a:latin typeface="Sitka Banner" panose="02000505000000020004" pitchFamily="2" charset="0"/>
              </a:rPr>
              <a:t>ecn</a:t>
            </a:r>
            <a:r>
              <a:rPr lang="en-US" sz="1600" dirty="0">
                <a:latin typeface="Sitka Banner" panose="02000505000000020004" pitchFamily="2" charset="0"/>
              </a:rPr>
              <a:t>,  fin,  ns,  push,  reset,  </a:t>
            </a:r>
            <a:r>
              <a:rPr lang="en-US" sz="1600" dirty="0" err="1">
                <a:latin typeface="Sitka Banner" panose="02000505000000020004" pitchFamily="2" charset="0"/>
              </a:rPr>
              <a:t>syn</a:t>
            </a:r>
            <a:r>
              <a:rPr lang="en-US" sz="1600" dirty="0" smtClean="0">
                <a:latin typeface="Sitka Banner" panose="02000505000000020004" pitchFamily="2" charset="0"/>
              </a:rPr>
              <a:t>, </a:t>
            </a:r>
            <a:r>
              <a:rPr lang="en-US" sz="1600" dirty="0" err="1" smtClean="0">
                <a:latin typeface="Sitka Banner" panose="02000505000000020004" pitchFamily="2" charset="0"/>
              </a:rPr>
              <a:t>urg</a:t>
            </a:r>
            <a:r>
              <a:rPr lang="en-US" sz="1600" dirty="0">
                <a:latin typeface="Sitka Banner" panose="02000505000000020004" pitchFamily="2" charset="0"/>
              </a:rPr>
              <a:t>),  TCP  window  size,  urgent  </a:t>
            </a:r>
            <a:r>
              <a:rPr lang="en-US" sz="1600" dirty="0" smtClean="0">
                <a:latin typeface="Sitka Banner" panose="02000505000000020004" pitchFamily="2" charset="0"/>
              </a:rPr>
              <a:t>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itka Banner" panose="02000505000000020004" pitchFamily="2" charset="0"/>
              </a:rPr>
              <a:t>Direction</a:t>
            </a:r>
          </a:p>
          <a:p>
            <a:pPr algn="ctr"/>
            <a:r>
              <a:rPr lang="en-US" sz="2000" b="1" dirty="0" smtClean="0">
                <a:latin typeface="Sitka Banner" panose="02000505000000020004" pitchFamily="2" charset="0"/>
              </a:rPr>
              <a:t>29 features for each packet</a:t>
            </a:r>
            <a:endParaRPr lang="en-US" sz="2000" b="1" dirty="0">
              <a:latin typeface="Sitka Banner" panose="02000505000000020004" pitchFamily="2" charset="0"/>
            </a:endParaRPr>
          </a:p>
        </p:txBody>
      </p:sp>
      <p:sp>
        <p:nvSpPr>
          <p:cNvPr id="119" name="Title 1"/>
          <p:cNvSpPr txBox="1">
            <a:spLocks/>
          </p:cNvSpPr>
          <p:nvPr/>
        </p:nvSpPr>
        <p:spPr>
          <a:xfrm>
            <a:off x="-157116" y="270186"/>
            <a:ext cx="4654710" cy="650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Feature Extractor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916" y="943825"/>
            <a:ext cx="3091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itka Banner" panose="02000505000000020004" pitchFamily="2" charset="0"/>
              </a:rPr>
              <a:t>A packet-based feature extractor based on </a:t>
            </a:r>
            <a:r>
              <a:rPr lang="en-US" b="1" dirty="0" smtClean="0">
                <a:latin typeface="Sitka Banner" panose="02000505000000020004" pitchFamily="2" charset="0"/>
              </a:rPr>
              <a:t>raw values </a:t>
            </a:r>
            <a:r>
              <a:rPr lang="en-US" dirty="0" smtClean="0">
                <a:latin typeface="Sitka Banner" panose="02000505000000020004" pitchFamily="2" charset="0"/>
              </a:rPr>
              <a:t>extracted from each packet.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39711" y="1809380"/>
            <a:ext cx="124305" cy="995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6724345" y="1809380"/>
            <a:ext cx="1702827" cy="997229"/>
            <a:chOff x="6724345" y="1809380"/>
            <a:chExt cx="1702827" cy="997229"/>
          </a:xfrm>
        </p:grpSpPr>
        <p:sp>
          <p:nvSpPr>
            <p:cNvPr id="120" name="Rectangle 119"/>
            <p:cNvSpPr/>
            <p:nvPr/>
          </p:nvSpPr>
          <p:spPr>
            <a:xfrm>
              <a:off x="6724345" y="1809380"/>
              <a:ext cx="124305" cy="995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917695" y="1811495"/>
              <a:ext cx="124305" cy="995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102329" y="1811495"/>
              <a:ext cx="124305" cy="995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924883" y="1809380"/>
              <a:ext cx="124305" cy="995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118233" y="1811495"/>
              <a:ext cx="124305" cy="995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302867" y="1811495"/>
              <a:ext cx="124305" cy="995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393657" y="2035094"/>
              <a:ext cx="364202" cy="40305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19" dirty="0"/>
                <a:t>…</a:t>
              </a:r>
            </a:p>
          </p:txBody>
        </p:sp>
      </p:grpSp>
      <p:sp>
        <p:nvSpPr>
          <p:cNvPr id="16" name="Left Brace 15"/>
          <p:cNvSpPr/>
          <p:nvPr/>
        </p:nvSpPr>
        <p:spPr>
          <a:xfrm rot="5400000">
            <a:off x="7152101" y="696043"/>
            <a:ext cx="279663" cy="15145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7068153" y="943825"/>
            <a:ext cx="44755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20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63000" y="1019990"/>
            <a:ext cx="2771775" cy="1251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8915400" y="1172390"/>
            <a:ext cx="2771775" cy="1251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9067800" y="1324790"/>
            <a:ext cx="2771775" cy="1251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/>
          <p:cNvCxnSpPr>
            <a:stCxn id="17" idx="0"/>
            <a:endCxn id="19" idx="1"/>
          </p:cNvCxnSpPr>
          <p:nvPr/>
        </p:nvCxnSpPr>
        <p:spPr>
          <a:xfrm rot="5400000" flipH="1" flipV="1">
            <a:off x="7737482" y="641358"/>
            <a:ext cx="584327" cy="14667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/>
          <p:cNvCxnSpPr>
            <a:stCxn id="131" idx="0"/>
            <a:endCxn id="129" idx="1"/>
          </p:cNvCxnSpPr>
          <p:nvPr/>
        </p:nvCxnSpPr>
        <p:spPr>
          <a:xfrm rot="5400000" flipH="1" flipV="1">
            <a:off x="7989516" y="723332"/>
            <a:ext cx="414266" cy="14375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132"/>
          <p:cNvCxnSpPr>
            <a:stCxn id="134" idx="0"/>
            <a:endCxn id="130" idx="1"/>
          </p:cNvCxnSpPr>
          <p:nvPr/>
        </p:nvCxnSpPr>
        <p:spPr>
          <a:xfrm rot="5400000" flipH="1" flipV="1">
            <a:off x="8234066" y="815481"/>
            <a:ext cx="261866" cy="14056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Left Brace 143"/>
          <p:cNvSpPr/>
          <p:nvPr/>
        </p:nvSpPr>
        <p:spPr>
          <a:xfrm rot="5400000">
            <a:off x="10016288" y="-506824"/>
            <a:ext cx="279663" cy="27573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9882399" y="362669"/>
            <a:ext cx="5712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580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7" name="Rectangular Callout 146"/>
          <p:cNvSpPr/>
          <p:nvPr/>
        </p:nvSpPr>
        <p:spPr>
          <a:xfrm>
            <a:off x="9334500" y="1807884"/>
            <a:ext cx="1562100" cy="797744"/>
          </a:xfrm>
          <a:prstGeom prst="wedgeRectCallout">
            <a:avLst>
              <a:gd name="adj1" fmla="val -39987"/>
              <a:gd name="adj2" fmla="val -95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itka Banner" panose="02000505000000020004" pitchFamily="2" charset="0"/>
              </a:rPr>
              <a:t>Will be fed to the anomaly detector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34677" y="1666876"/>
            <a:ext cx="1523226" cy="12317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716286" y="1649215"/>
            <a:ext cx="1523226" cy="12317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898110" y="1649215"/>
            <a:ext cx="1528176" cy="12317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2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10" grpId="0" animBg="1"/>
      <p:bldP spid="10" grpId="1" animBg="1"/>
      <p:bldP spid="13" grpId="0" animBg="1"/>
      <p:bldP spid="15" grpId="0" animBg="1"/>
      <p:bldP spid="16" grpId="0" animBg="1"/>
      <p:bldP spid="16" grpId="1" animBg="1"/>
      <p:bldP spid="128" grpId="0" animBg="1"/>
      <p:bldP spid="128" grpId="1" animBg="1"/>
      <p:bldP spid="19" grpId="0" animBg="1"/>
      <p:bldP spid="129" grpId="0" animBg="1"/>
      <p:bldP spid="130" grpId="0" animBg="1"/>
      <p:bldP spid="144" grpId="0" animBg="1"/>
      <p:bldP spid="145" grpId="0" animBg="1"/>
      <p:bldP spid="147" grpId="0" animBg="1"/>
      <p:bldP spid="17" grpId="0" animBg="1"/>
      <p:bldP spid="17" grpId="1" animBg="1"/>
      <p:bldP spid="131" grpId="0" animBg="1"/>
      <p:bldP spid="131" grpId="1" animBg="1"/>
      <p:bldP spid="1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95392" y="804688"/>
            <a:ext cx="6114805" cy="5926311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 harder problem!</a:t>
            </a:r>
          </a:p>
          <a:p>
            <a:pPr marL="0" indent="0" algn="ctr">
              <a:buNone/>
            </a:pPr>
            <a:r>
              <a:rPr lang="en-US" dirty="0" smtClean="0"/>
              <a:t>The model should generate the hidden parts based on what it observes.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00331"/>
            <a:ext cx="5181601" cy="2257338"/>
          </a:xfrm>
        </p:spPr>
        <p:txBody>
          <a:bodyPr>
            <a:normAutofit/>
          </a:bodyPr>
          <a:lstStyle/>
          <a:p>
            <a:r>
              <a:rPr lang="en-US" dirty="0" smtClean="0"/>
              <a:t>Reconstruction from Partial Observation (</a:t>
            </a:r>
            <a:r>
              <a:rPr lang="en-US" dirty="0" err="1" smtClean="0"/>
              <a:t>RePO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6585025" y="703569"/>
            <a:ext cx="4450613" cy="1852275"/>
            <a:chOff x="6585025" y="703569"/>
            <a:chExt cx="4450613" cy="1852275"/>
          </a:xfrm>
        </p:grpSpPr>
        <p:grpSp>
          <p:nvGrpSpPr>
            <p:cNvPr id="4" name="Group"/>
            <p:cNvGrpSpPr/>
            <p:nvPr/>
          </p:nvGrpSpPr>
          <p:grpSpPr>
            <a:xfrm>
              <a:off x="7371644" y="703569"/>
              <a:ext cx="2564725" cy="1437498"/>
              <a:chOff x="2872471" y="188815"/>
              <a:chExt cx="6495270" cy="3640522"/>
            </a:xfrm>
          </p:grpSpPr>
          <p:sp>
            <p:nvSpPr>
              <p:cNvPr id="5" name="Rectangle"/>
              <p:cNvSpPr/>
              <p:nvPr/>
            </p:nvSpPr>
            <p:spPr>
              <a:xfrm>
                <a:off x="2872471" y="568502"/>
                <a:ext cx="478070" cy="289626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" name="Rectangle"/>
              <p:cNvSpPr/>
              <p:nvPr/>
            </p:nvSpPr>
            <p:spPr>
              <a:xfrm>
                <a:off x="4376771" y="188815"/>
                <a:ext cx="478070" cy="364052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" name="Rectangle"/>
              <p:cNvSpPr/>
              <p:nvPr/>
            </p:nvSpPr>
            <p:spPr>
              <a:xfrm>
                <a:off x="5882089" y="626400"/>
                <a:ext cx="478070" cy="2704634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" name="Rectangle"/>
              <p:cNvSpPr/>
              <p:nvPr/>
            </p:nvSpPr>
            <p:spPr>
              <a:xfrm>
                <a:off x="7385372" y="188815"/>
                <a:ext cx="478069" cy="364052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" name="Rectangle"/>
              <p:cNvSpPr/>
              <p:nvPr/>
            </p:nvSpPr>
            <p:spPr>
              <a:xfrm>
                <a:off x="8889672" y="568502"/>
                <a:ext cx="478069" cy="289626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" name="Line"/>
              <p:cNvSpPr/>
              <p:nvPr/>
            </p:nvSpPr>
            <p:spPr>
              <a:xfrm flipV="1">
                <a:off x="3360287" y="798484"/>
                <a:ext cx="1001070" cy="53108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" name="Line"/>
              <p:cNvSpPr/>
              <p:nvPr/>
            </p:nvSpPr>
            <p:spPr>
              <a:xfrm flipV="1">
                <a:off x="3329503" y="847033"/>
                <a:ext cx="1023588" cy="18232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" name="Line"/>
              <p:cNvSpPr/>
              <p:nvPr/>
            </p:nvSpPr>
            <p:spPr>
              <a:xfrm flipV="1">
                <a:off x="3316829" y="1791803"/>
                <a:ext cx="1035127" cy="89665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" name="Line"/>
              <p:cNvSpPr/>
              <p:nvPr/>
            </p:nvSpPr>
            <p:spPr>
              <a:xfrm>
                <a:off x="3330278" y="2653266"/>
                <a:ext cx="998667" cy="45064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" name="Line"/>
              <p:cNvSpPr/>
              <p:nvPr/>
            </p:nvSpPr>
            <p:spPr>
              <a:xfrm>
                <a:off x="3354706" y="1364774"/>
                <a:ext cx="998667" cy="45064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" name="Line"/>
              <p:cNvSpPr/>
              <p:nvPr/>
            </p:nvSpPr>
            <p:spPr>
              <a:xfrm>
                <a:off x="3374967" y="1343365"/>
                <a:ext cx="990894" cy="182671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" name="Line"/>
              <p:cNvSpPr/>
              <p:nvPr/>
            </p:nvSpPr>
            <p:spPr>
              <a:xfrm>
                <a:off x="4866879" y="753949"/>
                <a:ext cx="1024950" cy="998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" name="Line"/>
              <p:cNvSpPr/>
              <p:nvPr/>
            </p:nvSpPr>
            <p:spPr>
              <a:xfrm>
                <a:off x="4861762" y="1845158"/>
                <a:ext cx="1024951" cy="998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" name="Line"/>
              <p:cNvSpPr/>
              <p:nvPr/>
            </p:nvSpPr>
            <p:spPr>
              <a:xfrm>
                <a:off x="4874707" y="3161959"/>
                <a:ext cx="1024950" cy="998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" name="Line"/>
              <p:cNvSpPr/>
              <p:nvPr/>
            </p:nvSpPr>
            <p:spPr>
              <a:xfrm>
                <a:off x="4919034" y="780941"/>
                <a:ext cx="947941" cy="107232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" name="Line"/>
              <p:cNvSpPr/>
              <p:nvPr/>
            </p:nvSpPr>
            <p:spPr>
              <a:xfrm>
                <a:off x="4865731" y="736373"/>
                <a:ext cx="979434" cy="24846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" name="Line"/>
              <p:cNvSpPr/>
              <p:nvPr/>
            </p:nvSpPr>
            <p:spPr>
              <a:xfrm flipV="1">
                <a:off x="4855061" y="775675"/>
                <a:ext cx="1031842" cy="10774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" name="Line"/>
              <p:cNvSpPr/>
              <p:nvPr/>
            </p:nvSpPr>
            <p:spPr>
              <a:xfrm>
                <a:off x="4856250" y="1872091"/>
                <a:ext cx="1000108" cy="13035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3" name="Line"/>
              <p:cNvSpPr/>
              <p:nvPr/>
            </p:nvSpPr>
            <p:spPr>
              <a:xfrm flipV="1">
                <a:off x="4873158" y="785598"/>
                <a:ext cx="989131" cy="23862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" name="Line"/>
              <p:cNvSpPr/>
              <p:nvPr/>
            </p:nvSpPr>
            <p:spPr>
              <a:xfrm flipV="1">
                <a:off x="4858962" y="1855459"/>
                <a:ext cx="998586" cy="13195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" name="Line"/>
              <p:cNvSpPr/>
              <p:nvPr/>
            </p:nvSpPr>
            <p:spPr>
              <a:xfrm>
                <a:off x="6383555" y="753949"/>
                <a:ext cx="1024951" cy="998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" name="Line"/>
              <p:cNvSpPr/>
              <p:nvPr/>
            </p:nvSpPr>
            <p:spPr>
              <a:xfrm>
                <a:off x="6378439" y="1845158"/>
                <a:ext cx="1024950" cy="998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" name="Line"/>
              <p:cNvSpPr/>
              <p:nvPr/>
            </p:nvSpPr>
            <p:spPr>
              <a:xfrm>
                <a:off x="6391383" y="3161959"/>
                <a:ext cx="1024950" cy="998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" name="Line"/>
              <p:cNvSpPr/>
              <p:nvPr/>
            </p:nvSpPr>
            <p:spPr>
              <a:xfrm>
                <a:off x="6435710" y="780941"/>
                <a:ext cx="947941" cy="107232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" name="Line"/>
              <p:cNvSpPr/>
              <p:nvPr/>
            </p:nvSpPr>
            <p:spPr>
              <a:xfrm>
                <a:off x="6382408" y="736373"/>
                <a:ext cx="979434" cy="24846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" name="Line"/>
              <p:cNvSpPr/>
              <p:nvPr/>
            </p:nvSpPr>
            <p:spPr>
              <a:xfrm flipV="1">
                <a:off x="6371737" y="775675"/>
                <a:ext cx="1031842" cy="10774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" name="Line"/>
              <p:cNvSpPr/>
              <p:nvPr/>
            </p:nvSpPr>
            <p:spPr>
              <a:xfrm>
                <a:off x="6372926" y="1872091"/>
                <a:ext cx="1000109" cy="13035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" name="Line"/>
              <p:cNvSpPr/>
              <p:nvPr/>
            </p:nvSpPr>
            <p:spPr>
              <a:xfrm flipV="1">
                <a:off x="6389835" y="785598"/>
                <a:ext cx="989130" cy="23862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Line"/>
              <p:cNvSpPr/>
              <p:nvPr/>
            </p:nvSpPr>
            <p:spPr>
              <a:xfrm flipV="1">
                <a:off x="6375638" y="1855459"/>
                <a:ext cx="998587" cy="13195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Line"/>
              <p:cNvSpPr/>
              <p:nvPr/>
            </p:nvSpPr>
            <p:spPr>
              <a:xfrm>
                <a:off x="7878471" y="801919"/>
                <a:ext cx="1005733" cy="65117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5" name="Line"/>
              <p:cNvSpPr/>
              <p:nvPr/>
            </p:nvSpPr>
            <p:spPr>
              <a:xfrm flipV="1">
                <a:off x="7875658" y="1444649"/>
                <a:ext cx="1029119" cy="37806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" name="Line"/>
              <p:cNvSpPr/>
              <p:nvPr/>
            </p:nvSpPr>
            <p:spPr>
              <a:xfrm flipV="1">
                <a:off x="7852856" y="1488297"/>
                <a:ext cx="1028192" cy="165350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Line"/>
              <p:cNvSpPr/>
              <p:nvPr/>
            </p:nvSpPr>
            <p:spPr>
              <a:xfrm flipV="1">
                <a:off x="7875658" y="2439623"/>
                <a:ext cx="988986" cy="6673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Line"/>
              <p:cNvSpPr/>
              <p:nvPr/>
            </p:nvSpPr>
            <p:spPr>
              <a:xfrm>
                <a:off x="7884808" y="1835413"/>
                <a:ext cx="961356" cy="64685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9" name="Line"/>
              <p:cNvSpPr/>
              <p:nvPr/>
            </p:nvSpPr>
            <p:spPr>
              <a:xfrm>
                <a:off x="7888975" y="804937"/>
                <a:ext cx="967299" cy="173567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43" name="Rectangle"/>
            <p:cNvSpPr/>
            <p:nvPr/>
          </p:nvSpPr>
          <p:spPr>
            <a:xfrm>
              <a:off x="6673830" y="853492"/>
              <a:ext cx="184023" cy="114362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cxnSp>
          <p:nvCxnSpPr>
            <p:cNvPr id="45" name="Straight Arrow Connector 44"/>
            <p:cNvCxnSpPr>
              <a:stCxn id="43" idx="3"/>
            </p:cNvCxnSpPr>
            <p:nvPr/>
          </p:nvCxnSpPr>
          <p:spPr>
            <a:xfrm flipV="1">
              <a:off x="6857853" y="1422318"/>
              <a:ext cx="513791" cy="29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"/>
            <p:cNvSpPr/>
            <p:nvPr/>
          </p:nvSpPr>
          <p:spPr>
            <a:xfrm>
              <a:off x="10450160" y="850507"/>
              <a:ext cx="184023" cy="114362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9950420" y="1373720"/>
              <a:ext cx="513791" cy="29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585025" y="1994129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itka Banner" panose="02000505000000020004" pitchFamily="2" charset="0"/>
                </a:rPr>
                <a:t>x</a:t>
              </a:r>
              <a:endParaRPr lang="en-US" sz="2400" dirty="0">
                <a:latin typeface="Sitka Banner" panose="02000505000000020004" pitchFamily="2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463507" y="2094179"/>
              <a:ext cx="315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itka Banner" panose="02000505000000020004" pitchFamily="2" charset="0"/>
                </a:rPr>
                <a:t>F</a:t>
              </a:r>
              <a:endParaRPr lang="en-US" sz="2400" dirty="0">
                <a:latin typeface="Sitka Banner" panose="02000505000000020004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232727" y="1994128"/>
              <a:ext cx="802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itka Banner" panose="02000505000000020004" pitchFamily="2" charset="0"/>
                </a:rPr>
                <a:t>F(x)</a:t>
              </a:r>
              <a:endParaRPr lang="en-US" sz="2400" dirty="0">
                <a:latin typeface="Sitka Banner" panose="02000505000000020004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245208" y="4385357"/>
                <a:ext cx="348217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208" y="4385357"/>
                <a:ext cx="3482171" cy="778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6062635" y="5936248"/>
            <a:ext cx="5183546" cy="338554"/>
            <a:chOff x="6233754" y="5936248"/>
            <a:chExt cx="5183546" cy="338554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6585025" y="6105525"/>
              <a:ext cx="48322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6233754" y="5936248"/>
              <a:ext cx="275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1"/>
                  </a:solidFill>
                </a:rPr>
                <a:t>0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995538" y="6036670"/>
            <a:ext cx="1249634" cy="137710"/>
            <a:chOff x="6490251" y="6036670"/>
            <a:chExt cx="1249634" cy="137710"/>
          </a:xfrm>
        </p:grpSpPr>
        <p:sp>
          <p:nvSpPr>
            <p:cNvPr id="62" name="Oval 61"/>
            <p:cNvSpPr/>
            <p:nvPr/>
          </p:nvSpPr>
          <p:spPr>
            <a:xfrm>
              <a:off x="6651897" y="6036670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490251" y="6036670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602175" y="6036670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012511" y="6036670"/>
              <a:ext cx="137710" cy="137710"/>
            </a:xfrm>
            <a:prstGeom prst="ellips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922308" y="6036670"/>
            <a:ext cx="1746609" cy="137710"/>
            <a:chOff x="6031821" y="6036670"/>
            <a:chExt cx="1746609" cy="137710"/>
          </a:xfrm>
        </p:grpSpPr>
        <p:sp>
          <p:nvSpPr>
            <p:cNvPr id="65" name="Oval 64"/>
            <p:cNvSpPr/>
            <p:nvPr/>
          </p:nvSpPr>
          <p:spPr>
            <a:xfrm>
              <a:off x="7283795" y="6036670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964394" y="6036670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031821" y="6036670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640720" y="6036670"/>
              <a:ext cx="137710" cy="1377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"/>
          <p:cNvSpPr/>
          <p:nvPr/>
        </p:nvSpPr>
        <p:spPr>
          <a:xfrm>
            <a:off x="10450159" y="850505"/>
            <a:ext cx="184023" cy="1143622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234630" y="6256937"/>
                <a:ext cx="3271917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⊙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Sitka Banner" panose="02000505000000020004" pitchFamily="2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630" y="6256937"/>
                <a:ext cx="3271917" cy="373051"/>
              </a:xfrm>
              <a:prstGeom prst="rect">
                <a:avLst/>
              </a:prstGeom>
              <a:blipFill>
                <a:blip r:embed="rId4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"/>
          <p:cNvSpPr/>
          <p:nvPr/>
        </p:nvSpPr>
        <p:spPr>
          <a:xfrm>
            <a:off x="6672521" y="852999"/>
            <a:ext cx="184023" cy="1143622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" name="Rectangle 39"/>
          <p:cNvSpPr/>
          <p:nvPr/>
        </p:nvSpPr>
        <p:spPr>
          <a:xfrm>
            <a:off x="6672263" y="1073323"/>
            <a:ext cx="184002" cy="29490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669580" y="1632202"/>
            <a:ext cx="185095" cy="29490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45207" y="5271247"/>
            <a:ext cx="2092993" cy="208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010010…….0111011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7245207" y="5570757"/>
            <a:ext cx="2092993" cy="208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110100…….1100010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7" idx="3"/>
            <a:endCxn id="41" idx="0"/>
          </p:cNvCxnSpPr>
          <p:nvPr/>
        </p:nvCxnSpPr>
        <p:spPr>
          <a:xfrm flipH="1">
            <a:off x="8291704" y="4951953"/>
            <a:ext cx="1330510" cy="319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9591029" y="4594842"/>
            <a:ext cx="212945" cy="41838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>
            <a:stCxn id="47" idx="3"/>
            <a:endCxn id="75" idx="0"/>
          </p:cNvCxnSpPr>
          <p:nvPr/>
        </p:nvCxnSpPr>
        <p:spPr>
          <a:xfrm flipH="1">
            <a:off x="8291704" y="4951953"/>
            <a:ext cx="1330510" cy="61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672263" y="921777"/>
            <a:ext cx="183945" cy="29490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669522" y="1480656"/>
            <a:ext cx="185095" cy="38893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450159" y="916606"/>
            <a:ext cx="184489" cy="2949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0454916" y="1475485"/>
            <a:ext cx="179265" cy="3889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CF9B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0CF9B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2" grpId="2" animBg="1"/>
      <p:bldP spid="73" grpId="0"/>
      <p:bldP spid="74" grpId="0" animBg="1"/>
      <p:bldP spid="74" grpId="1" animBg="1"/>
      <p:bldP spid="40" grpId="0" animBg="1"/>
      <p:bldP spid="40" grpId="1" animBg="1"/>
      <p:bldP spid="69" grpId="0" animBg="1"/>
      <p:bldP spid="69" grpId="1" animBg="1"/>
      <p:bldP spid="41" grpId="0" animBg="1"/>
      <p:bldP spid="41" grpId="1" animBg="1"/>
      <p:bldP spid="75" grpId="0" animBg="1"/>
      <p:bldP spid="47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visualization, we trained a model with the </a:t>
                </a:r>
                <a:r>
                  <a:rPr lang="en-US" dirty="0" err="1" smtClean="0"/>
                  <a:t>RePO</a:t>
                </a:r>
                <a:r>
                  <a:rPr lang="en-US" dirty="0" smtClean="0"/>
                  <a:t> technique on hand-written digits.</a:t>
                </a:r>
              </a:p>
              <a:p>
                <a:pPr lvl="1"/>
                <a:r>
                  <a:rPr lang="en-US" dirty="0" smtClean="0"/>
                  <a:t>Train set: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 smtClean="0"/>
                  <a:t>s</a:t>
                </a:r>
              </a:p>
              <a:p>
                <a:pPr lvl="1"/>
                <a:r>
                  <a:rPr lang="en-US" dirty="0" smtClean="0"/>
                  <a:t>Normal data: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 smtClean="0"/>
                  <a:t>s</a:t>
                </a:r>
              </a:p>
              <a:p>
                <a:pPr lvl="1"/>
                <a:r>
                  <a:rPr lang="en-US" dirty="0" smtClean="0"/>
                  <a:t>Anomaly: Other digits 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5" t="-1977" r="-3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334358" y="2766218"/>
            <a:ext cx="4517341" cy="1325563"/>
          </a:xfrm>
        </p:spPr>
        <p:txBody>
          <a:bodyPr>
            <a:noAutofit/>
          </a:bodyPr>
          <a:lstStyle/>
          <a:p>
            <a:r>
              <a:rPr lang="en-US" dirty="0" err="1" smtClean="0"/>
              <a:t>RePO</a:t>
            </a:r>
            <a:r>
              <a:rPr lang="en-US" dirty="0" smtClean="0"/>
              <a:t> - 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921" y="4091781"/>
            <a:ext cx="4000598" cy="25039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56237" y="5631685"/>
            <a:ext cx="1492349" cy="68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508170" y="5630552"/>
            <a:ext cx="1492349" cy="68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748586" y="5642307"/>
            <a:ext cx="759584" cy="688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23068" y="4324574"/>
            <a:ext cx="127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Input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1225" y="4984564"/>
            <a:ext cx="177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Full observation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1225" y="5768061"/>
            <a:ext cx="177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RePO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71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A random mask might block the most important parts of the input!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Leads to high reconstruction error even for normal inputs!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Normal: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03210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96" t="-1977" r="-2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Bad Masks</a:t>
            </a:r>
            <a:endParaRPr lang="en-US" dirty="0"/>
          </a:p>
        </p:txBody>
      </p:sp>
      <p:grpSp>
        <p:nvGrpSpPr>
          <p:cNvPr id="5" name="Group"/>
          <p:cNvGrpSpPr/>
          <p:nvPr/>
        </p:nvGrpSpPr>
        <p:grpSpPr>
          <a:xfrm>
            <a:off x="7440783" y="4376673"/>
            <a:ext cx="2564725" cy="1437498"/>
            <a:chOff x="2872471" y="188815"/>
            <a:chExt cx="6495270" cy="3640522"/>
          </a:xfrm>
        </p:grpSpPr>
        <p:sp>
          <p:nvSpPr>
            <p:cNvPr id="13" name="Rectangle"/>
            <p:cNvSpPr/>
            <p:nvPr/>
          </p:nvSpPr>
          <p:spPr>
            <a:xfrm>
              <a:off x="2872471" y="568502"/>
              <a:ext cx="478070" cy="289626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" name="Rectangle"/>
            <p:cNvSpPr/>
            <p:nvPr/>
          </p:nvSpPr>
          <p:spPr>
            <a:xfrm>
              <a:off x="4376771" y="188815"/>
              <a:ext cx="478070" cy="36405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Rectangle"/>
            <p:cNvSpPr/>
            <p:nvPr/>
          </p:nvSpPr>
          <p:spPr>
            <a:xfrm>
              <a:off x="5882089" y="626400"/>
              <a:ext cx="478070" cy="270463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Rectangle"/>
            <p:cNvSpPr/>
            <p:nvPr/>
          </p:nvSpPr>
          <p:spPr>
            <a:xfrm>
              <a:off x="7385372" y="188815"/>
              <a:ext cx="478069" cy="36405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" name="Rectangle"/>
            <p:cNvSpPr/>
            <p:nvPr/>
          </p:nvSpPr>
          <p:spPr>
            <a:xfrm>
              <a:off x="8889672" y="568502"/>
              <a:ext cx="478069" cy="289626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Line"/>
            <p:cNvSpPr/>
            <p:nvPr/>
          </p:nvSpPr>
          <p:spPr>
            <a:xfrm flipV="1">
              <a:off x="3360287" y="798484"/>
              <a:ext cx="1001070" cy="5310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Line"/>
            <p:cNvSpPr/>
            <p:nvPr/>
          </p:nvSpPr>
          <p:spPr>
            <a:xfrm flipV="1">
              <a:off x="3329503" y="847033"/>
              <a:ext cx="1023588" cy="18232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Line"/>
            <p:cNvSpPr/>
            <p:nvPr/>
          </p:nvSpPr>
          <p:spPr>
            <a:xfrm flipV="1">
              <a:off x="3316829" y="1791803"/>
              <a:ext cx="1035127" cy="8966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Line"/>
            <p:cNvSpPr/>
            <p:nvPr/>
          </p:nvSpPr>
          <p:spPr>
            <a:xfrm>
              <a:off x="3330278" y="2653266"/>
              <a:ext cx="998667" cy="4506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" name="Line"/>
            <p:cNvSpPr/>
            <p:nvPr/>
          </p:nvSpPr>
          <p:spPr>
            <a:xfrm>
              <a:off x="3354706" y="1364774"/>
              <a:ext cx="998667" cy="4506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" name="Line"/>
            <p:cNvSpPr/>
            <p:nvPr/>
          </p:nvSpPr>
          <p:spPr>
            <a:xfrm>
              <a:off x="3374967" y="1343365"/>
              <a:ext cx="990894" cy="182671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" name="Line"/>
            <p:cNvSpPr/>
            <p:nvPr/>
          </p:nvSpPr>
          <p:spPr>
            <a:xfrm>
              <a:off x="4866879" y="75394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Line"/>
            <p:cNvSpPr/>
            <p:nvPr/>
          </p:nvSpPr>
          <p:spPr>
            <a:xfrm>
              <a:off x="4861762" y="1845158"/>
              <a:ext cx="1024951" cy="99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" name="Line"/>
            <p:cNvSpPr/>
            <p:nvPr/>
          </p:nvSpPr>
          <p:spPr>
            <a:xfrm>
              <a:off x="4874707" y="316195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" name="Line"/>
            <p:cNvSpPr/>
            <p:nvPr/>
          </p:nvSpPr>
          <p:spPr>
            <a:xfrm>
              <a:off x="4919034" y="780941"/>
              <a:ext cx="947941" cy="1072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Line"/>
            <p:cNvSpPr/>
            <p:nvPr/>
          </p:nvSpPr>
          <p:spPr>
            <a:xfrm>
              <a:off x="4865731" y="736373"/>
              <a:ext cx="979434" cy="24846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Line"/>
            <p:cNvSpPr/>
            <p:nvPr/>
          </p:nvSpPr>
          <p:spPr>
            <a:xfrm flipV="1">
              <a:off x="4855061" y="775675"/>
              <a:ext cx="1031842" cy="1077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Line"/>
            <p:cNvSpPr/>
            <p:nvPr/>
          </p:nvSpPr>
          <p:spPr>
            <a:xfrm>
              <a:off x="4856250" y="1872091"/>
              <a:ext cx="1000108" cy="13035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Line"/>
            <p:cNvSpPr/>
            <p:nvPr/>
          </p:nvSpPr>
          <p:spPr>
            <a:xfrm flipV="1">
              <a:off x="4873158" y="785598"/>
              <a:ext cx="989131" cy="23862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Line"/>
            <p:cNvSpPr/>
            <p:nvPr/>
          </p:nvSpPr>
          <p:spPr>
            <a:xfrm flipV="1">
              <a:off x="4858962" y="1855459"/>
              <a:ext cx="998586" cy="1319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Line"/>
            <p:cNvSpPr/>
            <p:nvPr/>
          </p:nvSpPr>
          <p:spPr>
            <a:xfrm>
              <a:off x="6383555" y="753949"/>
              <a:ext cx="1024951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Line"/>
            <p:cNvSpPr/>
            <p:nvPr/>
          </p:nvSpPr>
          <p:spPr>
            <a:xfrm>
              <a:off x="6378439" y="1845158"/>
              <a:ext cx="1024950" cy="99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Line"/>
            <p:cNvSpPr/>
            <p:nvPr/>
          </p:nvSpPr>
          <p:spPr>
            <a:xfrm>
              <a:off x="6391383" y="316195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Line"/>
            <p:cNvSpPr/>
            <p:nvPr/>
          </p:nvSpPr>
          <p:spPr>
            <a:xfrm>
              <a:off x="6435710" y="780941"/>
              <a:ext cx="947941" cy="1072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Line"/>
            <p:cNvSpPr/>
            <p:nvPr/>
          </p:nvSpPr>
          <p:spPr>
            <a:xfrm>
              <a:off x="6382408" y="736373"/>
              <a:ext cx="979434" cy="24846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" name="Line"/>
            <p:cNvSpPr/>
            <p:nvPr/>
          </p:nvSpPr>
          <p:spPr>
            <a:xfrm flipV="1">
              <a:off x="6371737" y="775675"/>
              <a:ext cx="1031842" cy="1077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Line"/>
            <p:cNvSpPr/>
            <p:nvPr/>
          </p:nvSpPr>
          <p:spPr>
            <a:xfrm>
              <a:off x="6372926" y="1872091"/>
              <a:ext cx="1000109" cy="13035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" name="Line"/>
            <p:cNvSpPr/>
            <p:nvPr/>
          </p:nvSpPr>
          <p:spPr>
            <a:xfrm flipV="1">
              <a:off x="6389835" y="785598"/>
              <a:ext cx="989130" cy="23862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Line"/>
            <p:cNvSpPr/>
            <p:nvPr/>
          </p:nvSpPr>
          <p:spPr>
            <a:xfrm flipV="1">
              <a:off x="6375638" y="1855459"/>
              <a:ext cx="998587" cy="1319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" name="Line"/>
            <p:cNvSpPr/>
            <p:nvPr/>
          </p:nvSpPr>
          <p:spPr>
            <a:xfrm>
              <a:off x="7878471" y="801919"/>
              <a:ext cx="1005733" cy="6511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" name="Line"/>
            <p:cNvSpPr/>
            <p:nvPr/>
          </p:nvSpPr>
          <p:spPr>
            <a:xfrm flipV="1">
              <a:off x="7875658" y="1444649"/>
              <a:ext cx="1029119" cy="3780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4" name="Line"/>
            <p:cNvSpPr/>
            <p:nvPr/>
          </p:nvSpPr>
          <p:spPr>
            <a:xfrm flipV="1">
              <a:off x="7852856" y="1488297"/>
              <a:ext cx="1028192" cy="16535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" name="Line"/>
            <p:cNvSpPr/>
            <p:nvPr/>
          </p:nvSpPr>
          <p:spPr>
            <a:xfrm flipV="1">
              <a:off x="7875658" y="2439623"/>
              <a:ext cx="988986" cy="667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Line"/>
            <p:cNvSpPr/>
            <p:nvPr/>
          </p:nvSpPr>
          <p:spPr>
            <a:xfrm>
              <a:off x="7884808" y="1835413"/>
              <a:ext cx="961356" cy="6468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" name="Line"/>
            <p:cNvSpPr/>
            <p:nvPr/>
          </p:nvSpPr>
          <p:spPr>
            <a:xfrm>
              <a:off x="7888975" y="804937"/>
              <a:ext cx="967299" cy="17356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6" name="Rectangle"/>
          <p:cNvSpPr/>
          <p:nvPr/>
        </p:nvSpPr>
        <p:spPr>
          <a:xfrm>
            <a:off x="6530676" y="4091781"/>
            <a:ext cx="309956" cy="2007282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00" dirty="0"/>
          </a:p>
        </p:txBody>
      </p:sp>
      <p:cxnSp>
        <p:nvCxnSpPr>
          <p:cNvPr id="7" name="Straight Arrow Connector 6"/>
          <p:cNvCxnSpPr>
            <a:stCxn id="6" idx="3"/>
            <a:endCxn id="13" idx="1"/>
          </p:cNvCxnSpPr>
          <p:nvPr/>
        </p:nvCxnSpPr>
        <p:spPr>
          <a:xfrm>
            <a:off x="6840632" y="5095422"/>
            <a:ext cx="600151" cy="29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0019559" y="5046824"/>
            <a:ext cx="513791" cy="29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35983" y="6099063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itka Banner" panose="02000505000000020004" pitchFamily="2" charset="0"/>
              </a:rPr>
              <a:t>x</a:t>
            </a:r>
            <a:endParaRPr lang="en-US" sz="2400" dirty="0">
              <a:latin typeface="Sitka Banner" panose="02000505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2646" y="5767283"/>
            <a:ext cx="31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itka Banner" panose="02000505000000020004" pitchFamily="2" charset="0"/>
              </a:rPr>
              <a:t>F</a:t>
            </a:r>
            <a:endParaRPr lang="en-US" sz="2400" dirty="0">
              <a:latin typeface="Sitka Banner" panose="0200050500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77170" y="6108253"/>
            <a:ext cx="80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itka Banner" panose="02000505000000020004" pitchFamily="2" charset="0"/>
              </a:rPr>
              <a:t>F(x)</a:t>
            </a:r>
            <a:endParaRPr lang="en-US" sz="2400" dirty="0">
              <a:latin typeface="Sitka Banner" panose="02000505000000020004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5866714" y="4926145"/>
            <a:ext cx="162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0,3,2,1,0,0,0,0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Rectangle"/>
          <p:cNvSpPr/>
          <p:nvPr/>
        </p:nvSpPr>
        <p:spPr>
          <a:xfrm>
            <a:off x="10552208" y="4091781"/>
            <a:ext cx="309956" cy="2007282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00" dirty="0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9888246" y="4926145"/>
            <a:ext cx="162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0,3,2,1,0,0,0,0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535222" y="4473878"/>
            <a:ext cx="303548" cy="35323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535222" y="5422119"/>
            <a:ext cx="303548" cy="35323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 rot="16200000">
            <a:off x="9895153" y="4914156"/>
            <a:ext cx="1627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?,?,?,?,?,?,?,?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7" name="Rectangular Callout 66"/>
          <p:cNvSpPr/>
          <p:nvPr/>
        </p:nvSpPr>
        <p:spPr>
          <a:xfrm>
            <a:off x="5326465" y="5265428"/>
            <a:ext cx="921935" cy="779237"/>
          </a:xfrm>
          <a:prstGeom prst="wedgeRectCallout">
            <a:avLst>
              <a:gd name="adj1" fmla="val 82815"/>
              <a:gd name="adj2" fmla="val -23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itka Banner" panose="02000505000000020004" pitchFamily="2" charset="0"/>
              </a:rPr>
              <a:t>Bad Mask</a:t>
            </a:r>
            <a:endParaRPr lang="en-US" dirty="0"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7.40741E-7 L 0.00013 0.0898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/>
      <p:bldP spid="56" grpId="0"/>
      <p:bldP spid="62" grpId="0" animBg="1"/>
      <p:bldP spid="63" grpId="0"/>
      <p:bldP spid="63" grpId="1"/>
      <p:bldP spid="64" grpId="0" animBg="1"/>
      <p:bldP spid="64" grpId="1" animBg="1"/>
      <p:bldP spid="65" grpId="0" animBg="1"/>
      <p:bldP spid="66" grpId="0"/>
      <p:bldP spid="6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700952">
            <a:off x="575311" y="469271"/>
            <a:ext cx="1299062" cy="1319886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50716" y="775271"/>
            <a:ext cx="184545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RePO</a:t>
            </a:r>
            <a:r>
              <a:rPr lang="en-US" sz="4000" dirty="0">
                <a:solidFill>
                  <a:srgbClr val="0F6FC6"/>
                </a:solidFill>
                <a:latin typeface="Bernard MT Condensed" panose="02050806060905020404" pitchFamily="18" charset="0"/>
              </a:rPr>
              <a:t>+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grpSp>
        <p:nvGrpSpPr>
          <p:cNvPr id="6" name="Group"/>
          <p:cNvGrpSpPr/>
          <p:nvPr/>
        </p:nvGrpSpPr>
        <p:grpSpPr>
          <a:xfrm>
            <a:off x="4813637" y="1138626"/>
            <a:ext cx="2564725" cy="1437498"/>
            <a:chOff x="2872471" y="188815"/>
            <a:chExt cx="6495270" cy="3640522"/>
          </a:xfrm>
        </p:grpSpPr>
        <p:sp>
          <p:nvSpPr>
            <p:cNvPr id="7" name="Rectangle"/>
            <p:cNvSpPr/>
            <p:nvPr/>
          </p:nvSpPr>
          <p:spPr>
            <a:xfrm>
              <a:off x="2872471" y="568502"/>
              <a:ext cx="478070" cy="289626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" name="Rectangle"/>
            <p:cNvSpPr/>
            <p:nvPr/>
          </p:nvSpPr>
          <p:spPr>
            <a:xfrm>
              <a:off x="4376771" y="188815"/>
              <a:ext cx="478070" cy="36405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Rectangle"/>
            <p:cNvSpPr/>
            <p:nvPr/>
          </p:nvSpPr>
          <p:spPr>
            <a:xfrm>
              <a:off x="5882089" y="626400"/>
              <a:ext cx="478070" cy="270463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Rectangle"/>
            <p:cNvSpPr/>
            <p:nvPr/>
          </p:nvSpPr>
          <p:spPr>
            <a:xfrm>
              <a:off x="7385372" y="188815"/>
              <a:ext cx="478069" cy="36405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Rectangle"/>
            <p:cNvSpPr/>
            <p:nvPr/>
          </p:nvSpPr>
          <p:spPr>
            <a:xfrm>
              <a:off x="8889672" y="568502"/>
              <a:ext cx="478069" cy="289626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Line"/>
            <p:cNvSpPr/>
            <p:nvPr/>
          </p:nvSpPr>
          <p:spPr>
            <a:xfrm flipV="1">
              <a:off x="3360287" y="798484"/>
              <a:ext cx="1001070" cy="5310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Line"/>
            <p:cNvSpPr/>
            <p:nvPr/>
          </p:nvSpPr>
          <p:spPr>
            <a:xfrm flipV="1">
              <a:off x="3329503" y="847033"/>
              <a:ext cx="1023588" cy="18232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" name="Line"/>
            <p:cNvSpPr/>
            <p:nvPr/>
          </p:nvSpPr>
          <p:spPr>
            <a:xfrm flipV="1">
              <a:off x="3316829" y="1791803"/>
              <a:ext cx="1035127" cy="8966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Line"/>
            <p:cNvSpPr/>
            <p:nvPr/>
          </p:nvSpPr>
          <p:spPr>
            <a:xfrm>
              <a:off x="3330278" y="2653266"/>
              <a:ext cx="998667" cy="4506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Line"/>
            <p:cNvSpPr/>
            <p:nvPr/>
          </p:nvSpPr>
          <p:spPr>
            <a:xfrm>
              <a:off x="3354706" y="1364774"/>
              <a:ext cx="998667" cy="4506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" name="Line"/>
            <p:cNvSpPr/>
            <p:nvPr/>
          </p:nvSpPr>
          <p:spPr>
            <a:xfrm>
              <a:off x="3374967" y="1343365"/>
              <a:ext cx="990894" cy="182671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Line"/>
            <p:cNvSpPr/>
            <p:nvPr/>
          </p:nvSpPr>
          <p:spPr>
            <a:xfrm>
              <a:off x="4866879" y="75394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Line"/>
            <p:cNvSpPr/>
            <p:nvPr/>
          </p:nvSpPr>
          <p:spPr>
            <a:xfrm>
              <a:off x="4861762" y="1845158"/>
              <a:ext cx="1024951" cy="99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Line"/>
            <p:cNvSpPr/>
            <p:nvPr/>
          </p:nvSpPr>
          <p:spPr>
            <a:xfrm>
              <a:off x="4874707" y="316195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Line"/>
            <p:cNvSpPr/>
            <p:nvPr/>
          </p:nvSpPr>
          <p:spPr>
            <a:xfrm>
              <a:off x="4919034" y="780941"/>
              <a:ext cx="947941" cy="1072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" name="Line"/>
            <p:cNvSpPr/>
            <p:nvPr/>
          </p:nvSpPr>
          <p:spPr>
            <a:xfrm>
              <a:off x="4865731" y="736373"/>
              <a:ext cx="979434" cy="24846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" name="Line"/>
            <p:cNvSpPr/>
            <p:nvPr/>
          </p:nvSpPr>
          <p:spPr>
            <a:xfrm flipV="1">
              <a:off x="4855061" y="775675"/>
              <a:ext cx="1031842" cy="1077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" name="Line"/>
            <p:cNvSpPr/>
            <p:nvPr/>
          </p:nvSpPr>
          <p:spPr>
            <a:xfrm>
              <a:off x="4856250" y="1872091"/>
              <a:ext cx="1000108" cy="13035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Line"/>
            <p:cNvSpPr/>
            <p:nvPr/>
          </p:nvSpPr>
          <p:spPr>
            <a:xfrm flipV="1">
              <a:off x="4873158" y="785598"/>
              <a:ext cx="989131" cy="23862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" name="Line"/>
            <p:cNvSpPr/>
            <p:nvPr/>
          </p:nvSpPr>
          <p:spPr>
            <a:xfrm flipV="1">
              <a:off x="4858962" y="1855459"/>
              <a:ext cx="998586" cy="1319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" name="Line"/>
            <p:cNvSpPr/>
            <p:nvPr/>
          </p:nvSpPr>
          <p:spPr>
            <a:xfrm>
              <a:off x="6383555" y="753949"/>
              <a:ext cx="1024951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Line"/>
            <p:cNvSpPr/>
            <p:nvPr/>
          </p:nvSpPr>
          <p:spPr>
            <a:xfrm>
              <a:off x="6378439" y="1845158"/>
              <a:ext cx="1024950" cy="99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Line"/>
            <p:cNvSpPr/>
            <p:nvPr/>
          </p:nvSpPr>
          <p:spPr>
            <a:xfrm>
              <a:off x="6391383" y="316195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Line"/>
            <p:cNvSpPr/>
            <p:nvPr/>
          </p:nvSpPr>
          <p:spPr>
            <a:xfrm>
              <a:off x="6435710" y="780941"/>
              <a:ext cx="947941" cy="1072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Line"/>
            <p:cNvSpPr/>
            <p:nvPr/>
          </p:nvSpPr>
          <p:spPr>
            <a:xfrm>
              <a:off x="6382408" y="736373"/>
              <a:ext cx="979434" cy="24846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Line"/>
            <p:cNvSpPr/>
            <p:nvPr/>
          </p:nvSpPr>
          <p:spPr>
            <a:xfrm flipV="1">
              <a:off x="6371737" y="775675"/>
              <a:ext cx="1031842" cy="1077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Line"/>
            <p:cNvSpPr/>
            <p:nvPr/>
          </p:nvSpPr>
          <p:spPr>
            <a:xfrm>
              <a:off x="6372926" y="1872091"/>
              <a:ext cx="1000109" cy="13035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Line"/>
            <p:cNvSpPr/>
            <p:nvPr/>
          </p:nvSpPr>
          <p:spPr>
            <a:xfrm flipV="1">
              <a:off x="6389835" y="785598"/>
              <a:ext cx="989130" cy="23862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Line"/>
            <p:cNvSpPr/>
            <p:nvPr/>
          </p:nvSpPr>
          <p:spPr>
            <a:xfrm flipV="1">
              <a:off x="6375638" y="1855459"/>
              <a:ext cx="998587" cy="1319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Line"/>
            <p:cNvSpPr/>
            <p:nvPr/>
          </p:nvSpPr>
          <p:spPr>
            <a:xfrm>
              <a:off x="7878471" y="801919"/>
              <a:ext cx="1005733" cy="6511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Line"/>
            <p:cNvSpPr/>
            <p:nvPr/>
          </p:nvSpPr>
          <p:spPr>
            <a:xfrm flipV="1">
              <a:off x="7875658" y="1444649"/>
              <a:ext cx="1029119" cy="3780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" name="Line"/>
            <p:cNvSpPr/>
            <p:nvPr/>
          </p:nvSpPr>
          <p:spPr>
            <a:xfrm flipV="1">
              <a:off x="7852856" y="1488297"/>
              <a:ext cx="1028192" cy="16535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Line"/>
            <p:cNvSpPr/>
            <p:nvPr/>
          </p:nvSpPr>
          <p:spPr>
            <a:xfrm flipV="1">
              <a:off x="7875658" y="2439623"/>
              <a:ext cx="988986" cy="667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" name="Line"/>
            <p:cNvSpPr/>
            <p:nvPr/>
          </p:nvSpPr>
          <p:spPr>
            <a:xfrm>
              <a:off x="7884808" y="1835413"/>
              <a:ext cx="961356" cy="6468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Line"/>
            <p:cNvSpPr/>
            <p:nvPr/>
          </p:nvSpPr>
          <p:spPr>
            <a:xfrm>
              <a:off x="7888975" y="804937"/>
              <a:ext cx="967299" cy="17356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2" name="Rectangle"/>
          <p:cNvSpPr/>
          <p:nvPr/>
        </p:nvSpPr>
        <p:spPr>
          <a:xfrm>
            <a:off x="3254170" y="1231474"/>
            <a:ext cx="184023" cy="1143622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2967718" y="1431330"/>
            <a:ext cx="1222215" cy="1795526"/>
            <a:chOff x="1185419" y="3095145"/>
            <a:chExt cx="1222215" cy="1795526"/>
          </a:xfrm>
        </p:grpSpPr>
        <p:sp>
          <p:nvSpPr>
            <p:cNvPr id="44" name="Rectangle"/>
            <p:cNvSpPr/>
            <p:nvPr/>
          </p:nvSpPr>
          <p:spPr>
            <a:xfrm>
              <a:off x="1691757" y="3095145"/>
              <a:ext cx="184023" cy="114362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" name="Rectangle"/>
            <p:cNvSpPr/>
            <p:nvPr/>
          </p:nvSpPr>
          <p:spPr>
            <a:xfrm>
              <a:off x="2223611" y="3455112"/>
              <a:ext cx="184023" cy="114362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" name="TextBox 46"/>
            <p:cNvSpPr txBox="1"/>
            <p:nvPr/>
          </p:nvSpPr>
          <p:spPr>
            <a:xfrm rot="3142096">
              <a:off x="1946761" y="3445685"/>
              <a:ext cx="314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…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48" name="Left Brace 47"/>
            <p:cNvSpPr/>
            <p:nvPr/>
          </p:nvSpPr>
          <p:spPr>
            <a:xfrm rot="18491542">
              <a:off x="1615548" y="3915832"/>
              <a:ext cx="262650" cy="1122908"/>
            </a:xfrm>
            <a:prstGeom prst="leftBrace">
              <a:avLst>
                <a:gd name="adj1" fmla="val 8333"/>
                <a:gd name="adj2" fmla="val 506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 rot="2370250">
              <a:off x="1203270" y="4521339"/>
              <a:ext cx="58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N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253489" y="1346739"/>
            <a:ext cx="936568" cy="1584658"/>
            <a:chOff x="1471190" y="3010554"/>
            <a:chExt cx="936568" cy="1584658"/>
          </a:xfrm>
        </p:grpSpPr>
        <p:sp>
          <p:nvSpPr>
            <p:cNvPr id="51" name="Rectangle 50"/>
            <p:cNvSpPr/>
            <p:nvPr/>
          </p:nvSpPr>
          <p:spPr>
            <a:xfrm>
              <a:off x="1471190" y="3010554"/>
              <a:ext cx="184703" cy="3532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91077" y="3812472"/>
              <a:ext cx="184703" cy="3532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91076" y="3385878"/>
              <a:ext cx="184703" cy="2003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223055" y="3735361"/>
              <a:ext cx="184703" cy="4705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223055" y="4480593"/>
              <a:ext cx="184703" cy="1146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>
            <a:off x="4329682" y="1859992"/>
            <a:ext cx="415029" cy="61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661638" y="1264095"/>
            <a:ext cx="1224720" cy="1995382"/>
            <a:chOff x="5747113" y="2873820"/>
            <a:chExt cx="1224720" cy="1995382"/>
          </a:xfrm>
        </p:grpSpPr>
        <p:sp>
          <p:nvSpPr>
            <p:cNvPr id="61" name="Rectangle"/>
            <p:cNvSpPr/>
            <p:nvPr/>
          </p:nvSpPr>
          <p:spPr>
            <a:xfrm>
              <a:off x="6033565" y="2873820"/>
              <a:ext cx="184023" cy="114362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747113" y="3073676"/>
              <a:ext cx="1222215" cy="1795526"/>
              <a:chOff x="1185419" y="3095145"/>
              <a:chExt cx="1222215" cy="1795526"/>
            </a:xfrm>
          </p:grpSpPr>
          <p:sp>
            <p:nvSpPr>
              <p:cNvPr id="63" name="Rectangle"/>
              <p:cNvSpPr/>
              <p:nvPr/>
            </p:nvSpPr>
            <p:spPr>
              <a:xfrm>
                <a:off x="1691757" y="3095145"/>
                <a:ext cx="184023" cy="114362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4" name="Rectangle"/>
              <p:cNvSpPr/>
              <p:nvPr/>
            </p:nvSpPr>
            <p:spPr>
              <a:xfrm>
                <a:off x="2223611" y="3455112"/>
                <a:ext cx="184023" cy="1143622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3142096">
                <a:off x="1946761" y="3445685"/>
                <a:ext cx="314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…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6" name="Left Brace 65"/>
              <p:cNvSpPr/>
              <p:nvPr/>
            </p:nvSpPr>
            <p:spPr>
              <a:xfrm rot="18491542">
                <a:off x="1615548" y="3915832"/>
                <a:ext cx="262650" cy="1122908"/>
              </a:xfrm>
              <a:prstGeom prst="leftBrace">
                <a:avLst>
                  <a:gd name="adj1" fmla="val 8333"/>
                  <a:gd name="adj2" fmla="val 5065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 rot="2370250">
                <a:off x="1203270" y="4521339"/>
                <a:ext cx="58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accent1"/>
                    </a:solidFill>
                  </a:rPr>
                  <a:t>N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6032884" y="2989085"/>
              <a:ext cx="938949" cy="1584658"/>
              <a:chOff x="1471190" y="3010554"/>
              <a:chExt cx="938949" cy="1584658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1471190" y="3010554"/>
                <a:ext cx="184703" cy="35323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691077" y="3812472"/>
                <a:ext cx="184703" cy="35323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691076" y="3385878"/>
                <a:ext cx="184703" cy="20033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225436" y="3735361"/>
                <a:ext cx="184703" cy="4705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225436" y="4480593"/>
                <a:ext cx="184703" cy="1146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75" name="Straight Arrow Connector 74"/>
          <p:cNvCxnSpPr/>
          <p:nvPr/>
        </p:nvCxnSpPr>
        <p:spPr>
          <a:xfrm>
            <a:off x="7462578" y="1852698"/>
            <a:ext cx="415029" cy="61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Left Brace 75"/>
          <p:cNvSpPr/>
          <p:nvPr/>
        </p:nvSpPr>
        <p:spPr>
          <a:xfrm rot="16200000">
            <a:off x="5513372" y="1143302"/>
            <a:ext cx="381268" cy="4613038"/>
          </a:xfrm>
          <a:prstGeom prst="leftBrace">
            <a:avLst>
              <a:gd name="adj1" fmla="val 8333"/>
              <a:gd name="adj2" fmla="val 50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282331" y="3617519"/>
                <a:ext cx="2919550" cy="34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⊙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Sitka Banner" panose="02000505000000020004" pitchFamily="2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31" y="3617519"/>
                <a:ext cx="2919550" cy="341888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/>
          <p:nvPr/>
        </p:nvCxnSpPr>
        <p:spPr>
          <a:xfrm>
            <a:off x="5704006" y="3916555"/>
            <a:ext cx="0" cy="274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079630" y="4317740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1.7</a:t>
            </a:r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4851604" y="4317740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0.5</a:t>
            </a:r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622109" y="4317740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0.9</a:t>
            </a:r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6953517" y="4317740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3.1</a:t>
            </a:r>
            <a:endParaRPr lang="en-US" sz="1600" dirty="0"/>
          </a:p>
        </p:txBody>
      </p:sp>
      <p:sp>
        <p:nvSpPr>
          <p:cNvPr id="86" name="TextBox 85"/>
          <p:cNvSpPr txBox="1"/>
          <p:nvPr/>
        </p:nvSpPr>
        <p:spPr>
          <a:xfrm>
            <a:off x="6462158" y="4348349"/>
            <a:ext cx="31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079630" y="4592927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0.1</a:t>
            </a:r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4851604" y="4592927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2.5</a:t>
            </a:r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5622109" y="4592927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3.6</a:t>
            </a:r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6953517" y="4592927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0.4</a:t>
            </a:r>
            <a:endParaRPr lang="en-US" sz="1600" dirty="0"/>
          </a:p>
        </p:txBody>
      </p:sp>
      <p:sp>
        <p:nvSpPr>
          <p:cNvPr id="91" name="TextBox 90"/>
          <p:cNvSpPr txBox="1"/>
          <p:nvPr/>
        </p:nvSpPr>
        <p:spPr>
          <a:xfrm>
            <a:off x="6462159" y="4075678"/>
            <a:ext cx="31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079630" y="4868114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2.1</a:t>
            </a:r>
            <a:endParaRPr lang="en-US" sz="1600" dirty="0"/>
          </a:p>
        </p:txBody>
      </p:sp>
      <p:sp>
        <p:nvSpPr>
          <p:cNvPr id="93" name="Rectangle 92"/>
          <p:cNvSpPr/>
          <p:nvPr/>
        </p:nvSpPr>
        <p:spPr>
          <a:xfrm>
            <a:off x="4851604" y="4868114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1.1</a:t>
            </a:r>
            <a:endParaRPr lang="en-US" sz="1600" dirty="0"/>
          </a:p>
        </p:txBody>
      </p:sp>
      <p:sp>
        <p:nvSpPr>
          <p:cNvPr id="94" name="Rectangle 93"/>
          <p:cNvSpPr/>
          <p:nvPr/>
        </p:nvSpPr>
        <p:spPr>
          <a:xfrm>
            <a:off x="5622109" y="4868114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0.7</a:t>
            </a:r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6953517" y="4868114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2.4</a:t>
            </a:r>
            <a:endParaRPr lang="en-US" sz="1600" dirty="0"/>
          </a:p>
        </p:txBody>
      </p:sp>
      <p:sp>
        <p:nvSpPr>
          <p:cNvPr id="96" name="Rectangle 95"/>
          <p:cNvSpPr/>
          <p:nvPr/>
        </p:nvSpPr>
        <p:spPr>
          <a:xfrm>
            <a:off x="4079630" y="5143301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0.9</a:t>
            </a:r>
            <a:endParaRPr lang="en-US" sz="1600" dirty="0"/>
          </a:p>
        </p:txBody>
      </p:sp>
      <p:sp>
        <p:nvSpPr>
          <p:cNvPr id="97" name="Rectangle 96"/>
          <p:cNvSpPr/>
          <p:nvPr/>
        </p:nvSpPr>
        <p:spPr>
          <a:xfrm>
            <a:off x="4851604" y="5143301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1.5</a:t>
            </a:r>
            <a:endParaRPr lang="en-US" sz="1600" dirty="0"/>
          </a:p>
        </p:txBody>
      </p:sp>
      <p:sp>
        <p:nvSpPr>
          <p:cNvPr id="98" name="Rectangle 97"/>
          <p:cNvSpPr/>
          <p:nvPr/>
        </p:nvSpPr>
        <p:spPr>
          <a:xfrm>
            <a:off x="5622109" y="5143301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2.5</a:t>
            </a:r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6953517" y="5143301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0.5</a:t>
            </a:r>
            <a:endParaRPr lang="en-US" sz="1600" dirty="0"/>
          </a:p>
        </p:txBody>
      </p:sp>
      <p:sp>
        <p:nvSpPr>
          <p:cNvPr id="100" name="TextBox 99"/>
          <p:cNvSpPr txBox="1"/>
          <p:nvPr/>
        </p:nvSpPr>
        <p:spPr>
          <a:xfrm>
            <a:off x="6465611" y="4890409"/>
            <a:ext cx="31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079630" y="5418488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5.3</a:t>
            </a:r>
            <a:endParaRPr lang="en-US" sz="1600" dirty="0"/>
          </a:p>
        </p:txBody>
      </p:sp>
      <p:sp>
        <p:nvSpPr>
          <p:cNvPr id="102" name="Rectangle 101"/>
          <p:cNvSpPr/>
          <p:nvPr/>
        </p:nvSpPr>
        <p:spPr>
          <a:xfrm>
            <a:off x="4851604" y="5418488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3.3</a:t>
            </a:r>
            <a:endParaRPr lang="en-US" sz="1600" dirty="0"/>
          </a:p>
        </p:txBody>
      </p:sp>
      <p:sp>
        <p:nvSpPr>
          <p:cNvPr id="103" name="Rectangle 102"/>
          <p:cNvSpPr/>
          <p:nvPr/>
        </p:nvSpPr>
        <p:spPr>
          <a:xfrm>
            <a:off x="5622109" y="5418488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1.3</a:t>
            </a:r>
            <a:endParaRPr lang="en-US" sz="1600" dirty="0"/>
          </a:p>
        </p:txBody>
      </p:sp>
      <p:sp>
        <p:nvSpPr>
          <p:cNvPr id="104" name="Rectangle 103"/>
          <p:cNvSpPr/>
          <p:nvPr/>
        </p:nvSpPr>
        <p:spPr>
          <a:xfrm>
            <a:off x="6953517" y="5418488"/>
            <a:ext cx="676275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1.6</a:t>
            </a:r>
            <a:endParaRPr lang="en-US" sz="16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465610" y="5187891"/>
            <a:ext cx="31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462158" y="4628799"/>
            <a:ext cx="31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08" name="Left Brace 107"/>
          <p:cNvSpPr/>
          <p:nvPr/>
        </p:nvSpPr>
        <p:spPr>
          <a:xfrm rot="16200000">
            <a:off x="5704780" y="4104558"/>
            <a:ext cx="271029" cy="3577309"/>
          </a:xfrm>
          <a:prstGeom prst="leftBrace">
            <a:avLst>
              <a:gd name="adj1" fmla="val 8333"/>
              <a:gd name="adj2" fmla="val 50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5554050" y="6033057"/>
            <a:ext cx="58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N/5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0" name="Left Brace 109"/>
          <p:cNvSpPr/>
          <p:nvPr/>
        </p:nvSpPr>
        <p:spPr>
          <a:xfrm>
            <a:off x="3786640" y="4317740"/>
            <a:ext cx="122583" cy="1329348"/>
          </a:xfrm>
          <a:prstGeom prst="leftBrace">
            <a:avLst>
              <a:gd name="adj1" fmla="val 8333"/>
              <a:gd name="adj2" fmla="val 50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3328560" y="4797748"/>
            <a:ext cx="58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5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7768475" y="4959554"/>
            <a:ext cx="727825" cy="10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8496300" y="4631869"/>
                <a:ext cx="2919550" cy="701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𝑖𝑛𝑎𝑙𝑆𝑐𝑜𝑟𝑒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𝑀𝑖𝑛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latin typeface="Sitka Banner" panose="02000505000000020004" pitchFamily="2" charset="0"/>
                </a:endParaRP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300" y="4631869"/>
                <a:ext cx="2919550" cy="701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ular Callout 116"/>
          <p:cNvSpPr/>
          <p:nvPr/>
        </p:nvSpPr>
        <p:spPr>
          <a:xfrm>
            <a:off x="1973445" y="5647088"/>
            <a:ext cx="1033259" cy="755301"/>
          </a:xfrm>
          <a:prstGeom prst="wedgeRectCallout">
            <a:avLst>
              <a:gd name="adj1" fmla="val 165379"/>
              <a:gd name="adj2" fmla="val -61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itka Banner" panose="02000505000000020004" pitchFamily="2" charset="0"/>
              </a:rPr>
              <a:t>Bad Mask!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118" name="Rectangle 117"/>
          <p:cNvSpPr/>
          <p:nvPr/>
        </p:nvSpPr>
        <p:spPr>
          <a:xfrm rot="20327047">
            <a:off x="9502493" y="1474438"/>
            <a:ext cx="2181225" cy="1071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itka Banner" panose="02000505000000020004" pitchFamily="2" charset="0"/>
              </a:rPr>
              <a:t>Better </a:t>
            </a:r>
            <a:r>
              <a:rPr lang="en-US" dirty="0" err="1" smtClean="0">
                <a:latin typeface="Sitka Banner" panose="02000505000000020004" pitchFamily="2" charset="0"/>
              </a:rPr>
              <a:t>distinguishment</a:t>
            </a:r>
            <a:r>
              <a:rPr lang="en-US" dirty="0" smtClean="0">
                <a:latin typeface="Sitka Banner" panose="02000505000000020004" pitchFamily="2" charset="0"/>
              </a:rPr>
              <a:t> between normal and anomaly inputs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119" name="Rectangle 118"/>
          <p:cNvSpPr/>
          <p:nvPr/>
        </p:nvSpPr>
        <p:spPr>
          <a:xfrm rot="20327047">
            <a:off x="9502493" y="3134636"/>
            <a:ext cx="2181225" cy="736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itka Banner" panose="02000505000000020004" pitchFamily="2" charset="0"/>
              </a:rPr>
              <a:t>Higher detection rate!</a:t>
            </a:r>
            <a:endParaRPr lang="en-US" dirty="0"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77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9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7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6" grpId="0" animBg="1"/>
      <p:bldP spid="77" grpId="0"/>
      <p:bldP spid="82" grpId="0" animBg="1"/>
      <p:bldP spid="83" grpId="0" animBg="1"/>
      <p:bldP spid="84" grpId="0" animBg="1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8" grpId="0" animBg="1"/>
      <p:bldP spid="109" grpId="0"/>
      <p:bldP spid="110" grpId="0" animBg="1"/>
      <p:bldP spid="111" grpId="0"/>
      <p:bldP spid="116" grpId="0"/>
      <p:bldP spid="117" grpId="0" animBg="1"/>
      <p:bldP spid="118" grpId="0" animBg="1"/>
      <p:bldP spid="1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"/>
          <p:cNvGrpSpPr/>
          <p:nvPr/>
        </p:nvGrpSpPr>
        <p:grpSpPr>
          <a:xfrm>
            <a:off x="4747597" y="1525259"/>
            <a:ext cx="2564725" cy="1437498"/>
            <a:chOff x="2872471" y="188815"/>
            <a:chExt cx="6495270" cy="3640522"/>
          </a:xfrm>
        </p:grpSpPr>
        <p:sp>
          <p:nvSpPr>
            <p:cNvPr id="8" name="Rectangle"/>
            <p:cNvSpPr/>
            <p:nvPr/>
          </p:nvSpPr>
          <p:spPr>
            <a:xfrm>
              <a:off x="2872471" y="568502"/>
              <a:ext cx="478070" cy="289626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Rectangle"/>
            <p:cNvSpPr/>
            <p:nvPr/>
          </p:nvSpPr>
          <p:spPr>
            <a:xfrm>
              <a:off x="4376771" y="188815"/>
              <a:ext cx="478070" cy="36405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Rectangle"/>
            <p:cNvSpPr/>
            <p:nvPr/>
          </p:nvSpPr>
          <p:spPr>
            <a:xfrm>
              <a:off x="5882089" y="626400"/>
              <a:ext cx="478070" cy="270463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Rectangle"/>
            <p:cNvSpPr/>
            <p:nvPr/>
          </p:nvSpPr>
          <p:spPr>
            <a:xfrm>
              <a:off x="7385372" y="188815"/>
              <a:ext cx="478069" cy="36405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Rectangle"/>
            <p:cNvSpPr/>
            <p:nvPr/>
          </p:nvSpPr>
          <p:spPr>
            <a:xfrm>
              <a:off x="8889672" y="568502"/>
              <a:ext cx="478069" cy="289626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Line"/>
            <p:cNvSpPr/>
            <p:nvPr/>
          </p:nvSpPr>
          <p:spPr>
            <a:xfrm flipV="1">
              <a:off x="3360287" y="798484"/>
              <a:ext cx="1001070" cy="5310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" name="Line"/>
            <p:cNvSpPr/>
            <p:nvPr/>
          </p:nvSpPr>
          <p:spPr>
            <a:xfrm flipV="1">
              <a:off x="3329503" y="847033"/>
              <a:ext cx="1023588" cy="18232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Line"/>
            <p:cNvSpPr/>
            <p:nvPr/>
          </p:nvSpPr>
          <p:spPr>
            <a:xfrm flipV="1">
              <a:off x="3316829" y="1791803"/>
              <a:ext cx="1035127" cy="8966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Line"/>
            <p:cNvSpPr/>
            <p:nvPr/>
          </p:nvSpPr>
          <p:spPr>
            <a:xfrm>
              <a:off x="3330278" y="2653266"/>
              <a:ext cx="998667" cy="4506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" name="Line"/>
            <p:cNvSpPr/>
            <p:nvPr/>
          </p:nvSpPr>
          <p:spPr>
            <a:xfrm>
              <a:off x="3354706" y="1364774"/>
              <a:ext cx="998667" cy="4506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Line"/>
            <p:cNvSpPr/>
            <p:nvPr/>
          </p:nvSpPr>
          <p:spPr>
            <a:xfrm>
              <a:off x="3374967" y="1343365"/>
              <a:ext cx="990894" cy="182671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Line"/>
            <p:cNvSpPr/>
            <p:nvPr/>
          </p:nvSpPr>
          <p:spPr>
            <a:xfrm>
              <a:off x="4866879" y="75394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Line"/>
            <p:cNvSpPr/>
            <p:nvPr/>
          </p:nvSpPr>
          <p:spPr>
            <a:xfrm>
              <a:off x="4861762" y="1845158"/>
              <a:ext cx="1024951" cy="99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Line"/>
            <p:cNvSpPr/>
            <p:nvPr/>
          </p:nvSpPr>
          <p:spPr>
            <a:xfrm>
              <a:off x="4874707" y="316195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" name="Line"/>
            <p:cNvSpPr/>
            <p:nvPr/>
          </p:nvSpPr>
          <p:spPr>
            <a:xfrm>
              <a:off x="4919034" y="780941"/>
              <a:ext cx="947941" cy="1072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" name="Line"/>
            <p:cNvSpPr/>
            <p:nvPr/>
          </p:nvSpPr>
          <p:spPr>
            <a:xfrm>
              <a:off x="4865731" y="736373"/>
              <a:ext cx="979434" cy="24846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" name="Line"/>
            <p:cNvSpPr/>
            <p:nvPr/>
          </p:nvSpPr>
          <p:spPr>
            <a:xfrm flipV="1">
              <a:off x="4855061" y="775675"/>
              <a:ext cx="1031842" cy="1077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Line"/>
            <p:cNvSpPr/>
            <p:nvPr/>
          </p:nvSpPr>
          <p:spPr>
            <a:xfrm>
              <a:off x="4856250" y="1872091"/>
              <a:ext cx="1000108" cy="13035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" name="Line"/>
            <p:cNvSpPr/>
            <p:nvPr/>
          </p:nvSpPr>
          <p:spPr>
            <a:xfrm flipV="1">
              <a:off x="4873158" y="785598"/>
              <a:ext cx="989131" cy="23862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" name="Line"/>
            <p:cNvSpPr/>
            <p:nvPr/>
          </p:nvSpPr>
          <p:spPr>
            <a:xfrm flipV="1">
              <a:off x="4858962" y="1855459"/>
              <a:ext cx="998586" cy="1319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Line"/>
            <p:cNvSpPr/>
            <p:nvPr/>
          </p:nvSpPr>
          <p:spPr>
            <a:xfrm>
              <a:off x="6383555" y="753949"/>
              <a:ext cx="1024951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Line"/>
            <p:cNvSpPr/>
            <p:nvPr/>
          </p:nvSpPr>
          <p:spPr>
            <a:xfrm>
              <a:off x="6378439" y="1845158"/>
              <a:ext cx="1024950" cy="99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Line"/>
            <p:cNvSpPr/>
            <p:nvPr/>
          </p:nvSpPr>
          <p:spPr>
            <a:xfrm>
              <a:off x="6391383" y="316195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Line"/>
            <p:cNvSpPr/>
            <p:nvPr/>
          </p:nvSpPr>
          <p:spPr>
            <a:xfrm>
              <a:off x="6435710" y="780941"/>
              <a:ext cx="947941" cy="1072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Line"/>
            <p:cNvSpPr/>
            <p:nvPr/>
          </p:nvSpPr>
          <p:spPr>
            <a:xfrm>
              <a:off x="6382408" y="736373"/>
              <a:ext cx="979434" cy="24846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Line"/>
            <p:cNvSpPr/>
            <p:nvPr/>
          </p:nvSpPr>
          <p:spPr>
            <a:xfrm flipV="1">
              <a:off x="6371737" y="775675"/>
              <a:ext cx="1031842" cy="1077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Line"/>
            <p:cNvSpPr/>
            <p:nvPr/>
          </p:nvSpPr>
          <p:spPr>
            <a:xfrm>
              <a:off x="6372926" y="1872091"/>
              <a:ext cx="1000109" cy="13035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Line"/>
            <p:cNvSpPr/>
            <p:nvPr/>
          </p:nvSpPr>
          <p:spPr>
            <a:xfrm flipV="1">
              <a:off x="6389835" y="785598"/>
              <a:ext cx="989130" cy="23862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Line"/>
            <p:cNvSpPr/>
            <p:nvPr/>
          </p:nvSpPr>
          <p:spPr>
            <a:xfrm flipV="1">
              <a:off x="6375638" y="1855459"/>
              <a:ext cx="998587" cy="1319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Line"/>
            <p:cNvSpPr/>
            <p:nvPr/>
          </p:nvSpPr>
          <p:spPr>
            <a:xfrm>
              <a:off x="7878471" y="801919"/>
              <a:ext cx="1005733" cy="6511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" name="Line"/>
            <p:cNvSpPr/>
            <p:nvPr/>
          </p:nvSpPr>
          <p:spPr>
            <a:xfrm flipV="1">
              <a:off x="7875658" y="1444649"/>
              <a:ext cx="1029119" cy="3780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Line"/>
            <p:cNvSpPr/>
            <p:nvPr/>
          </p:nvSpPr>
          <p:spPr>
            <a:xfrm flipV="1">
              <a:off x="7852856" y="1488297"/>
              <a:ext cx="1028192" cy="16535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" name="Line"/>
            <p:cNvSpPr/>
            <p:nvPr/>
          </p:nvSpPr>
          <p:spPr>
            <a:xfrm flipV="1">
              <a:off x="7875658" y="2439623"/>
              <a:ext cx="988986" cy="667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Line"/>
            <p:cNvSpPr/>
            <p:nvPr/>
          </p:nvSpPr>
          <p:spPr>
            <a:xfrm>
              <a:off x="7884808" y="1835413"/>
              <a:ext cx="961356" cy="6468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" name="Line"/>
            <p:cNvSpPr/>
            <p:nvPr/>
          </p:nvSpPr>
          <p:spPr>
            <a:xfrm>
              <a:off x="7888975" y="804937"/>
              <a:ext cx="967299" cy="17356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3" name="Rectangle"/>
          <p:cNvSpPr/>
          <p:nvPr/>
        </p:nvSpPr>
        <p:spPr>
          <a:xfrm>
            <a:off x="3580959" y="1617053"/>
            <a:ext cx="184023" cy="1143622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8" name="Group 57"/>
          <p:cNvGrpSpPr/>
          <p:nvPr/>
        </p:nvGrpSpPr>
        <p:grpSpPr>
          <a:xfrm>
            <a:off x="3583144" y="1750919"/>
            <a:ext cx="186025" cy="929853"/>
            <a:chOff x="3738451" y="1619186"/>
            <a:chExt cx="186025" cy="929853"/>
          </a:xfrm>
        </p:grpSpPr>
        <p:sp>
          <p:nvSpPr>
            <p:cNvPr id="44" name="Rectangle 43"/>
            <p:cNvSpPr/>
            <p:nvPr/>
          </p:nvSpPr>
          <p:spPr>
            <a:xfrm>
              <a:off x="3738451" y="1619186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738451" y="1867542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9773" y="2488209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4156448" y="2192760"/>
            <a:ext cx="415029" cy="61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526239" y="2234983"/>
            <a:ext cx="415029" cy="61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"/>
          <p:cNvSpPr/>
          <p:nvPr/>
        </p:nvSpPr>
        <p:spPr>
          <a:xfrm>
            <a:off x="8244467" y="1678315"/>
            <a:ext cx="184023" cy="114362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" name="Left Brace 49"/>
          <p:cNvSpPr/>
          <p:nvPr/>
        </p:nvSpPr>
        <p:spPr>
          <a:xfrm rot="16200000">
            <a:off x="5930015" y="1667490"/>
            <a:ext cx="381268" cy="4613038"/>
          </a:xfrm>
          <a:prstGeom prst="leftBrace">
            <a:avLst>
              <a:gd name="adj1" fmla="val 8333"/>
              <a:gd name="adj2" fmla="val 50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721834" y="4141707"/>
                <a:ext cx="2919550" cy="34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Sitka Banner" panose="02000505000000020004" pitchFamily="2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34" y="4141707"/>
                <a:ext cx="2919550" cy="341888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>
            <a:endCxn id="56" idx="0"/>
          </p:cNvCxnSpPr>
          <p:nvPr/>
        </p:nvCxnSpPr>
        <p:spPr>
          <a:xfrm>
            <a:off x="6147755" y="4574955"/>
            <a:ext cx="630870" cy="4157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177191" y="4990692"/>
            <a:ext cx="2966318" cy="1947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itka Banner" panose="02000505000000020004" pitchFamily="2" charset="0"/>
              </a:rPr>
              <a:t>Benign</a:t>
            </a:r>
            <a:endParaRPr lang="en-US" sz="1400" dirty="0">
              <a:latin typeface="Sitka Banner" panose="02000505000000020004" pitchFamily="2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43509" y="4990692"/>
            <a:ext cx="2966318" cy="1947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itka Banner" panose="02000505000000020004" pitchFamily="2" charset="0"/>
              </a:rPr>
              <a:t>Malicious</a:t>
            </a:r>
            <a:endParaRPr lang="en-US" sz="1400" dirty="0">
              <a:latin typeface="Sitka Banner" panose="02000505000000020004" pitchFamily="2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683426" y="4990690"/>
            <a:ext cx="190397" cy="19122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8242465" y="1809310"/>
            <a:ext cx="186025" cy="929853"/>
            <a:chOff x="3738451" y="1619186"/>
            <a:chExt cx="186025" cy="929853"/>
          </a:xfrm>
        </p:grpSpPr>
        <p:sp>
          <p:nvSpPr>
            <p:cNvPr id="60" name="Rectangle 59"/>
            <p:cNvSpPr/>
            <p:nvPr/>
          </p:nvSpPr>
          <p:spPr>
            <a:xfrm>
              <a:off x="3738451" y="1619186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738451" y="1867542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739773" y="2488209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Oval 62"/>
          <p:cNvSpPr/>
          <p:nvPr/>
        </p:nvSpPr>
        <p:spPr>
          <a:xfrm>
            <a:off x="5651138" y="4990690"/>
            <a:ext cx="190397" cy="19122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endCxn id="63" idx="0"/>
          </p:cNvCxnSpPr>
          <p:nvPr/>
        </p:nvCxnSpPr>
        <p:spPr>
          <a:xfrm flipH="1">
            <a:off x="5746337" y="4580371"/>
            <a:ext cx="394129" cy="4103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1719754" y="162163"/>
            <a:ext cx="8349396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RePO</a:t>
            </a: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+ Is More Robust Against Adversarial Examples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07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9" grpId="0" animBg="1"/>
      <p:bldP spid="50" grpId="0" animBg="1"/>
      <p:bldP spid="51" grpId="0"/>
      <p:bldP spid="54" grpId="0" animBg="1"/>
      <p:bldP spid="55" grpId="0" animBg="1"/>
      <p:bldP spid="56" grpId="0" animBg="1"/>
      <p:bldP spid="56" grpId="1" animBg="1"/>
      <p:bldP spid="6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"/>
          <p:cNvGrpSpPr/>
          <p:nvPr/>
        </p:nvGrpSpPr>
        <p:grpSpPr>
          <a:xfrm>
            <a:off x="4749091" y="1521450"/>
            <a:ext cx="2564725" cy="1437498"/>
            <a:chOff x="2872471" y="188815"/>
            <a:chExt cx="6495270" cy="3640522"/>
          </a:xfrm>
        </p:grpSpPr>
        <p:sp>
          <p:nvSpPr>
            <p:cNvPr id="8" name="Rectangle"/>
            <p:cNvSpPr/>
            <p:nvPr/>
          </p:nvSpPr>
          <p:spPr>
            <a:xfrm>
              <a:off x="2872471" y="568502"/>
              <a:ext cx="478070" cy="289626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Rectangle"/>
            <p:cNvSpPr/>
            <p:nvPr/>
          </p:nvSpPr>
          <p:spPr>
            <a:xfrm>
              <a:off x="4376771" y="188815"/>
              <a:ext cx="478070" cy="36405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Rectangle"/>
            <p:cNvSpPr/>
            <p:nvPr/>
          </p:nvSpPr>
          <p:spPr>
            <a:xfrm>
              <a:off x="5882089" y="626400"/>
              <a:ext cx="478070" cy="270463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Rectangle"/>
            <p:cNvSpPr/>
            <p:nvPr/>
          </p:nvSpPr>
          <p:spPr>
            <a:xfrm>
              <a:off x="7385372" y="188815"/>
              <a:ext cx="478069" cy="364052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Rectangle"/>
            <p:cNvSpPr/>
            <p:nvPr/>
          </p:nvSpPr>
          <p:spPr>
            <a:xfrm>
              <a:off x="8889672" y="568502"/>
              <a:ext cx="478069" cy="289626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Line"/>
            <p:cNvSpPr/>
            <p:nvPr/>
          </p:nvSpPr>
          <p:spPr>
            <a:xfrm flipV="1">
              <a:off x="3360287" y="798484"/>
              <a:ext cx="1001070" cy="5310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" name="Line"/>
            <p:cNvSpPr/>
            <p:nvPr/>
          </p:nvSpPr>
          <p:spPr>
            <a:xfrm flipV="1">
              <a:off x="3329503" y="847033"/>
              <a:ext cx="1023588" cy="182324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Line"/>
            <p:cNvSpPr/>
            <p:nvPr/>
          </p:nvSpPr>
          <p:spPr>
            <a:xfrm flipV="1">
              <a:off x="3316829" y="1791803"/>
              <a:ext cx="1035127" cy="8966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Line"/>
            <p:cNvSpPr/>
            <p:nvPr/>
          </p:nvSpPr>
          <p:spPr>
            <a:xfrm>
              <a:off x="3330278" y="2653266"/>
              <a:ext cx="998667" cy="4506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" name="Line"/>
            <p:cNvSpPr/>
            <p:nvPr/>
          </p:nvSpPr>
          <p:spPr>
            <a:xfrm>
              <a:off x="3354706" y="1364774"/>
              <a:ext cx="998667" cy="4506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Line"/>
            <p:cNvSpPr/>
            <p:nvPr/>
          </p:nvSpPr>
          <p:spPr>
            <a:xfrm>
              <a:off x="3374967" y="1343365"/>
              <a:ext cx="990894" cy="182671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Line"/>
            <p:cNvSpPr/>
            <p:nvPr/>
          </p:nvSpPr>
          <p:spPr>
            <a:xfrm>
              <a:off x="4866879" y="75394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Line"/>
            <p:cNvSpPr/>
            <p:nvPr/>
          </p:nvSpPr>
          <p:spPr>
            <a:xfrm>
              <a:off x="4861762" y="1845158"/>
              <a:ext cx="1024951" cy="99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Line"/>
            <p:cNvSpPr/>
            <p:nvPr/>
          </p:nvSpPr>
          <p:spPr>
            <a:xfrm>
              <a:off x="4874707" y="316195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" name="Line"/>
            <p:cNvSpPr/>
            <p:nvPr/>
          </p:nvSpPr>
          <p:spPr>
            <a:xfrm>
              <a:off x="4919034" y="780941"/>
              <a:ext cx="947941" cy="1072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" name="Line"/>
            <p:cNvSpPr/>
            <p:nvPr/>
          </p:nvSpPr>
          <p:spPr>
            <a:xfrm>
              <a:off x="4865731" y="736373"/>
              <a:ext cx="979434" cy="24846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" name="Line"/>
            <p:cNvSpPr/>
            <p:nvPr/>
          </p:nvSpPr>
          <p:spPr>
            <a:xfrm flipV="1">
              <a:off x="4855061" y="775675"/>
              <a:ext cx="1031842" cy="1077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Line"/>
            <p:cNvSpPr/>
            <p:nvPr/>
          </p:nvSpPr>
          <p:spPr>
            <a:xfrm>
              <a:off x="4856250" y="1872091"/>
              <a:ext cx="1000108" cy="13035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" name="Line"/>
            <p:cNvSpPr/>
            <p:nvPr/>
          </p:nvSpPr>
          <p:spPr>
            <a:xfrm flipV="1">
              <a:off x="4873158" y="785598"/>
              <a:ext cx="989131" cy="23862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" name="Line"/>
            <p:cNvSpPr/>
            <p:nvPr/>
          </p:nvSpPr>
          <p:spPr>
            <a:xfrm flipV="1">
              <a:off x="4858962" y="1855459"/>
              <a:ext cx="998586" cy="1319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" name="Line"/>
            <p:cNvSpPr/>
            <p:nvPr/>
          </p:nvSpPr>
          <p:spPr>
            <a:xfrm>
              <a:off x="6383555" y="753949"/>
              <a:ext cx="1024951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Line"/>
            <p:cNvSpPr/>
            <p:nvPr/>
          </p:nvSpPr>
          <p:spPr>
            <a:xfrm>
              <a:off x="6378439" y="1845158"/>
              <a:ext cx="1024950" cy="99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" name="Line"/>
            <p:cNvSpPr/>
            <p:nvPr/>
          </p:nvSpPr>
          <p:spPr>
            <a:xfrm>
              <a:off x="6391383" y="3161959"/>
              <a:ext cx="1024950" cy="9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1" name="Line"/>
            <p:cNvSpPr/>
            <p:nvPr/>
          </p:nvSpPr>
          <p:spPr>
            <a:xfrm>
              <a:off x="6435710" y="780941"/>
              <a:ext cx="947941" cy="1072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Line"/>
            <p:cNvSpPr/>
            <p:nvPr/>
          </p:nvSpPr>
          <p:spPr>
            <a:xfrm>
              <a:off x="6382408" y="736373"/>
              <a:ext cx="979434" cy="24846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3" name="Line"/>
            <p:cNvSpPr/>
            <p:nvPr/>
          </p:nvSpPr>
          <p:spPr>
            <a:xfrm flipV="1">
              <a:off x="6371737" y="775675"/>
              <a:ext cx="1031842" cy="10774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4" name="Line"/>
            <p:cNvSpPr/>
            <p:nvPr/>
          </p:nvSpPr>
          <p:spPr>
            <a:xfrm>
              <a:off x="6372926" y="1872091"/>
              <a:ext cx="1000109" cy="13035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" name="Line"/>
            <p:cNvSpPr/>
            <p:nvPr/>
          </p:nvSpPr>
          <p:spPr>
            <a:xfrm flipV="1">
              <a:off x="6389835" y="785598"/>
              <a:ext cx="989130" cy="23862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" name="Line"/>
            <p:cNvSpPr/>
            <p:nvPr/>
          </p:nvSpPr>
          <p:spPr>
            <a:xfrm flipV="1">
              <a:off x="6375638" y="1855459"/>
              <a:ext cx="998587" cy="13195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7" name="Line"/>
            <p:cNvSpPr/>
            <p:nvPr/>
          </p:nvSpPr>
          <p:spPr>
            <a:xfrm>
              <a:off x="7878471" y="801919"/>
              <a:ext cx="1005733" cy="6511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8" name="Line"/>
            <p:cNvSpPr/>
            <p:nvPr/>
          </p:nvSpPr>
          <p:spPr>
            <a:xfrm flipV="1">
              <a:off x="7875658" y="1444649"/>
              <a:ext cx="1029119" cy="3780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" name="Line"/>
            <p:cNvSpPr/>
            <p:nvPr/>
          </p:nvSpPr>
          <p:spPr>
            <a:xfrm flipV="1">
              <a:off x="7852856" y="1488297"/>
              <a:ext cx="1028192" cy="165350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" name="Line"/>
            <p:cNvSpPr/>
            <p:nvPr/>
          </p:nvSpPr>
          <p:spPr>
            <a:xfrm flipV="1">
              <a:off x="7875658" y="2439623"/>
              <a:ext cx="988986" cy="6673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" name="Line"/>
            <p:cNvSpPr/>
            <p:nvPr/>
          </p:nvSpPr>
          <p:spPr>
            <a:xfrm>
              <a:off x="7884808" y="1835413"/>
              <a:ext cx="961356" cy="6468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" name="Line"/>
            <p:cNvSpPr/>
            <p:nvPr/>
          </p:nvSpPr>
          <p:spPr>
            <a:xfrm>
              <a:off x="7888975" y="804937"/>
              <a:ext cx="967299" cy="17356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43" name="Rectangle"/>
          <p:cNvSpPr/>
          <p:nvPr/>
        </p:nvSpPr>
        <p:spPr>
          <a:xfrm>
            <a:off x="3577748" y="1613979"/>
            <a:ext cx="184023" cy="1143622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8" name="Group 57"/>
          <p:cNvGrpSpPr/>
          <p:nvPr/>
        </p:nvGrpSpPr>
        <p:grpSpPr>
          <a:xfrm>
            <a:off x="3578381" y="1746841"/>
            <a:ext cx="186025" cy="929853"/>
            <a:chOff x="3738451" y="1619186"/>
            <a:chExt cx="186025" cy="929853"/>
          </a:xfrm>
        </p:grpSpPr>
        <p:sp>
          <p:nvSpPr>
            <p:cNvPr id="44" name="Rectangle 43"/>
            <p:cNvSpPr/>
            <p:nvPr/>
          </p:nvSpPr>
          <p:spPr>
            <a:xfrm>
              <a:off x="3738451" y="1619186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738451" y="1867542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9773" y="2488209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4156923" y="2182731"/>
            <a:ext cx="415029" cy="61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Left Brace 49"/>
          <p:cNvSpPr/>
          <p:nvPr/>
        </p:nvSpPr>
        <p:spPr>
          <a:xfrm rot="16200000">
            <a:off x="5931509" y="1663681"/>
            <a:ext cx="381268" cy="4613038"/>
          </a:xfrm>
          <a:prstGeom prst="leftBrace">
            <a:avLst>
              <a:gd name="adj1" fmla="val 8333"/>
              <a:gd name="adj2" fmla="val 50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723328" y="4137898"/>
                <a:ext cx="2919550" cy="788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𝐹𝑖𝑛𝑎𝑙𝑆𝑐𝑜𝑟𝑒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𝑀𝑖𝑛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>
                  <a:latin typeface="Sitka Banner" panose="02000505000000020004" pitchFamily="2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28" y="4137898"/>
                <a:ext cx="2919550" cy="788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>
            <a:endCxn id="56" idx="1"/>
          </p:cNvCxnSpPr>
          <p:nvPr/>
        </p:nvCxnSpPr>
        <p:spPr>
          <a:xfrm>
            <a:off x="6149249" y="4858772"/>
            <a:ext cx="210003" cy="443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178685" y="5274509"/>
            <a:ext cx="2966318" cy="1947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itka Banner" panose="02000505000000020004" pitchFamily="2" charset="0"/>
              </a:rPr>
              <a:t>Benign</a:t>
            </a:r>
            <a:endParaRPr lang="en-US" sz="1400" dirty="0">
              <a:latin typeface="Sitka Banner" panose="02000505000000020004" pitchFamily="2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45003" y="5274509"/>
            <a:ext cx="2966318" cy="1947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itka Banner" panose="02000505000000020004" pitchFamily="2" charset="0"/>
              </a:rPr>
              <a:t>Malicious</a:t>
            </a:r>
            <a:endParaRPr lang="en-US" sz="1400" dirty="0">
              <a:latin typeface="Sitka Banner" panose="02000505000000020004" pitchFamily="2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331369" y="5274507"/>
            <a:ext cx="190397" cy="19122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303612" y="1988626"/>
            <a:ext cx="1222215" cy="1795526"/>
            <a:chOff x="1185419" y="3095145"/>
            <a:chExt cx="1222215" cy="1795526"/>
          </a:xfrm>
        </p:grpSpPr>
        <p:sp>
          <p:nvSpPr>
            <p:cNvPr id="68" name="Rectangle"/>
            <p:cNvSpPr/>
            <p:nvPr/>
          </p:nvSpPr>
          <p:spPr>
            <a:xfrm>
              <a:off x="1691757" y="3095145"/>
              <a:ext cx="184023" cy="114362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9" name="Rectangle"/>
            <p:cNvSpPr/>
            <p:nvPr/>
          </p:nvSpPr>
          <p:spPr>
            <a:xfrm>
              <a:off x="2223611" y="3455112"/>
              <a:ext cx="184023" cy="114362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0" name="TextBox 69"/>
            <p:cNvSpPr txBox="1"/>
            <p:nvPr/>
          </p:nvSpPr>
          <p:spPr>
            <a:xfrm rot="3142096">
              <a:off x="1946761" y="3445685"/>
              <a:ext cx="314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…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71" name="Left Brace 70"/>
            <p:cNvSpPr/>
            <p:nvPr/>
          </p:nvSpPr>
          <p:spPr>
            <a:xfrm rot="18491542">
              <a:off x="1615548" y="3915832"/>
              <a:ext cx="262650" cy="1122908"/>
            </a:xfrm>
            <a:prstGeom prst="leftBrace">
              <a:avLst>
                <a:gd name="adj1" fmla="val 8333"/>
                <a:gd name="adj2" fmla="val 506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 rot="2370250">
              <a:off x="1203270" y="4521339"/>
              <a:ext cx="586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</a:rPr>
                <a:t>N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807985" y="2115773"/>
            <a:ext cx="186025" cy="929853"/>
            <a:chOff x="3738451" y="1619186"/>
            <a:chExt cx="186025" cy="929853"/>
          </a:xfrm>
        </p:grpSpPr>
        <p:sp>
          <p:nvSpPr>
            <p:cNvPr id="74" name="Rectangle 73"/>
            <p:cNvSpPr/>
            <p:nvPr/>
          </p:nvSpPr>
          <p:spPr>
            <a:xfrm>
              <a:off x="3738451" y="1619186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738451" y="1867542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739773" y="2488209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40414" y="2473671"/>
            <a:ext cx="186025" cy="929853"/>
            <a:chOff x="3738451" y="1619186"/>
            <a:chExt cx="186025" cy="929853"/>
          </a:xfrm>
        </p:grpSpPr>
        <p:sp>
          <p:nvSpPr>
            <p:cNvPr id="78" name="Rectangle 77"/>
            <p:cNvSpPr/>
            <p:nvPr/>
          </p:nvSpPr>
          <p:spPr>
            <a:xfrm>
              <a:off x="3738451" y="1619186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738451" y="1867542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39773" y="2488209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3582408" y="1737659"/>
            <a:ext cx="942918" cy="1690417"/>
            <a:chOff x="1477540" y="3010554"/>
            <a:chExt cx="942918" cy="1690417"/>
          </a:xfrm>
        </p:grpSpPr>
        <p:sp>
          <p:nvSpPr>
            <p:cNvPr id="82" name="Rectangle 81"/>
            <p:cNvSpPr/>
            <p:nvPr/>
          </p:nvSpPr>
          <p:spPr>
            <a:xfrm>
              <a:off x="1477540" y="3010554"/>
              <a:ext cx="184703" cy="3532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703777" y="3812472"/>
              <a:ext cx="184703" cy="3532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703776" y="3385878"/>
              <a:ext cx="184703" cy="2003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235755" y="3735361"/>
              <a:ext cx="184703" cy="4705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235546" y="4586352"/>
              <a:ext cx="184703" cy="1146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527733" y="1612566"/>
            <a:ext cx="1579376" cy="2170173"/>
            <a:chOff x="7592279" y="1427517"/>
            <a:chExt cx="1579376" cy="2170173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7592279" y="2046125"/>
              <a:ext cx="415029" cy="61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"/>
            <p:cNvSpPr/>
            <p:nvPr/>
          </p:nvSpPr>
          <p:spPr>
            <a:xfrm>
              <a:off x="8222964" y="1427517"/>
              <a:ext cx="184023" cy="114362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224919" y="2429402"/>
              <a:ext cx="184703" cy="608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7948828" y="1802164"/>
              <a:ext cx="1222215" cy="1795526"/>
              <a:chOff x="1185419" y="3095145"/>
              <a:chExt cx="1222215" cy="1795526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1691757" y="3095145"/>
                <a:ext cx="184023" cy="1143622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5" name="Rectangle"/>
              <p:cNvSpPr/>
              <p:nvPr/>
            </p:nvSpPr>
            <p:spPr>
              <a:xfrm>
                <a:off x="2223611" y="3455112"/>
                <a:ext cx="184023" cy="1143622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 rot="3142096">
                <a:off x="1946761" y="3445685"/>
                <a:ext cx="314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…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7" name="Left Brace 96"/>
              <p:cNvSpPr/>
              <p:nvPr/>
            </p:nvSpPr>
            <p:spPr>
              <a:xfrm rot="18491542">
                <a:off x="1615548" y="3915832"/>
                <a:ext cx="262650" cy="1122908"/>
              </a:xfrm>
              <a:prstGeom prst="leftBrace">
                <a:avLst>
                  <a:gd name="adj1" fmla="val 8333"/>
                  <a:gd name="adj2" fmla="val 5065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 rot="2370250">
                <a:off x="1203270" y="4521339"/>
                <a:ext cx="586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accent1"/>
                    </a:solidFill>
                  </a:rPr>
                  <a:t>N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454523" y="2177667"/>
              <a:ext cx="185762" cy="681497"/>
              <a:chOff x="3739773" y="1867542"/>
              <a:chExt cx="185762" cy="681497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3740832" y="1867542"/>
                <a:ext cx="184703" cy="608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3739773" y="2488209"/>
                <a:ext cx="184703" cy="608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8985630" y="2287209"/>
              <a:ext cx="186025" cy="929853"/>
              <a:chOff x="3738451" y="1619186"/>
              <a:chExt cx="186025" cy="929853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3738451" y="1619186"/>
                <a:ext cx="184703" cy="608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738451" y="1867542"/>
                <a:ext cx="184703" cy="608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739773" y="2488209"/>
                <a:ext cx="184703" cy="6083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8225243" y="1551197"/>
              <a:ext cx="945299" cy="1690417"/>
              <a:chOff x="1475159" y="3010554"/>
              <a:chExt cx="945299" cy="1690417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1475159" y="3010554"/>
                <a:ext cx="184703" cy="35323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1708540" y="3812472"/>
                <a:ext cx="184703" cy="35323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708539" y="3385878"/>
                <a:ext cx="184703" cy="20033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2235755" y="3735361"/>
                <a:ext cx="184703" cy="47058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235546" y="4586352"/>
                <a:ext cx="184703" cy="1146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Rectangle 52"/>
          <p:cNvSpPr/>
          <p:nvPr/>
        </p:nvSpPr>
        <p:spPr>
          <a:xfrm rot="20010385">
            <a:off x="9090831" y="776543"/>
            <a:ext cx="2847782" cy="1420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itka Banner" panose="02000505000000020004" pitchFamily="2" charset="0"/>
              </a:rPr>
              <a:t>The adversary </a:t>
            </a:r>
            <a:r>
              <a:rPr lang="en-US" sz="2000" dirty="0">
                <a:latin typeface="Sitka Banner" panose="02000505000000020004" pitchFamily="2" charset="0"/>
              </a:rPr>
              <a:t>should plan to modify a larger set of features to fool the </a:t>
            </a:r>
            <a:r>
              <a:rPr lang="en-US" sz="2000" dirty="0" smtClean="0">
                <a:latin typeface="Sitka Banner" panose="02000505000000020004" pitchFamily="2" charset="0"/>
              </a:rPr>
              <a:t>model.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113" name="Rectangle 112"/>
          <p:cNvSpPr/>
          <p:nvPr/>
        </p:nvSpPr>
        <p:spPr>
          <a:xfrm rot="20010385">
            <a:off x="9189481" y="3102828"/>
            <a:ext cx="2847782" cy="91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itka Banner" panose="02000505000000020004" pitchFamily="2" charset="0"/>
              </a:rPr>
              <a:t>Such changes might not be feasible!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114" name="Rectangle 113"/>
          <p:cNvSpPr/>
          <p:nvPr/>
        </p:nvSpPr>
        <p:spPr>
          <a:xfrm rot="20010385">
            <a:off x="9170608" y="5007148"/>
            <a:ext cx="2847782" cy="917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itka Banner" panose="02000505000000020004" pitchFamily="2" charset="0"/>
              </a:rPr>
              <a:t>The model becomes more robust against the adversarial example attack!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100" name="Title 1"/>
          <p:cNvSpPr txBox="1">
            <a:spLocks/>
          </p:cNvSpPr>
          <p:nvPr/>
        </p:nvSpPr>
        <p:spPr>
          <a:xfrm>
            <a:off x="1719754" y="162163"/>
            <a:ext cx="8349396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RePO</a:t>
            </a: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+ Is More Robust Against Adversarial Examples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4" grpId="0" animBg="1"/>
      <p:bldP spid="55" grpId="0" animBg="1"/>
      <p:bldP spid="56" grpId="0" animBg="1"/>
      <p:bldP spid="53" grpId="0" animBg="1"/>
      <p:bldP spid="113" grpId="0" animBg="1"/>
      <p:bldP spid="1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6" y="1513119"/>
            <a:ext cx="4823049" cy="46848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Choosing The Number of Random Masks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4289" y="2848447"/>
            <a:ext cx="1745672" cy="1161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itka Banner" panose="02000505000000020004" pitchFamily="2" charset="0"/>
              </a:rPr>
              <a:t>More random masks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56824" y="2884420"/>
            <a:ext cx="1745672" cy="1161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itka Banner" panose="02000505000000020004" pitchFamily="2" charset="0"/>
              </a:rPr>
              <a:t>More robustness against Adv. Ex.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556165" y="3138055"/>
            <a:ext cx="1004455" cy="581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0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Network systems impact many different aspects of our everyday life.</a:t>
            </a:r>
          </a:p>
          <a:p>
            <a:endParaRPr lang="en-US" dirty="0" smtClean="0"/>
          </a:p>
          <a:p>
            <a:r>
              <a:rPr lang="en-US" dirty="0" smtClean="0"/>
              <a:t>The dependency of our services on network systems intrigues attackers to interfere with them.</a:t>
            </a:r>
          </a:p>
          <a:p>
            <a:pPr lvl="1"/>
            <a:r>
              <a:rPr lang="en-US" dirty="0" smtClean="0"/>
              <a:t>Take advantage of their resources</a:t>
            </a:r>
          </a:p>
          <a:p>
            <a:pPr lvl="1"/>
            <a:r>
              <a:rPr lang="en-US" dirty="0" smtClean="0"/>
              <a:t>Access sensitive data</a:t>
            </a:r>
          </a:p>
          <a:p>
            <a:pPr lvl="1"/>
            <a:r>
              <a:rPr lang="en-US" dirty="0" smtClean="0"/>
              <a:t>Deny legitimate users to access specific services</a:t>
            </a:r>
          </a:p>
          <a:p>
            <a:pPr lvl="1"/>
            <a:endParaRPr lang="en-US" dirty="0" smtClean="0"/>
          </a:p>
          <a:p>
            <a:r>
              <a:rPr lang="en-US" dirty="0"/>
              <a:t>The cost of cybercrimes on the whole world in 2021 is estimated to be around $6 </a:t>
            </a:r>
            <a:r>
              <a:rPr lang="en-US" dirty="0" smtClean="0"/>
              <a:t>trillion.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Attacks Are Growing</a:t>
            </a:r>
          </a:p>
        </p:txBody>
      </p:sp>
    </p:spTree>
    <p:extLst>
      <p:ext uri="{BB962C8B-B14F-4D97-AF65-F5344CB8AC3E}">
        <p14:creationId xmlns:p14="http://schemas.microsoft.com/office/powerpoint/2010/main" val="7229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2700952">
            <a:off x="3747011" y="2279286"/>
            <a:ext cx="2299427" cy="2299427"/>
          </a:xfrm>
          <a:prstGeom prst="rect">
            <a:avLst/>
          </a:prstGeom>
          <a:solidFill>
            <a:schemeClr val="bg1"/>
          </a:solidFill>
          <a:ln w="254000" cap="rnd" cmpd="sng" algn="ctr">
            <a:solidFill>
              <a:schemeClr val="accent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39241" y="2828834"/>
            <a:ext cx="429195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EVALUATION</a:t>
            </a:r>
            <a:endParaRPr lang="en-US" sz="5400" b="1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1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30927" y="6240169"/>
            <a:ext cx="3290872" cy="55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Packet-based NIDS in an Adversarial Setting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008904047"/>
              </p:ext>
            </p:extLst>
          </p:nvPr>
        </p:nvGraphicFramePr>
        <p:xfrm>
          <a:off x="185172" y="1355463"/>
          <a:ext cx="6011233" cy="4905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763263" y="1729717"/>
            <a:ext cx="926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Kitsune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645" y="1355463"/>
            <a:ext cx="4297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  <a:latin typeface="Sitka Banner" panose="02000505000000020004" pitchFamily="2" charset="0"/>
              </a:rPr>
              <a:t>Total number of attacks detected</a:t>
            </a:r>
            <a:endParaRPr lang="en-US" sz="2400" b="1" dirty="0">
              <a:solidFill>
                <a:schemeClr val="accent1"/>
              </a:solidFill>
              <a:latin typeface="Sitka Banner" panose="0200050500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9656" y="2137449"/>
            <a:ext cx="306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5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49288" y="3129747"/>
            <a:ext cx="926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Kitsune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09686" y="2755493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Sitka Banner" panose="02000505000000020004" pitchFamily="2" charset="0"/>
              </a:rPr>
              <a:t>Average detection rate across all attacks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70806" y="3537479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16.62%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63263" y="4991442"/>
            <a:ext cx="926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Kitsune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543" y="4617188"/>
            <a:ext cx="398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Sitka Banner" panose="02000505000000020004" pitchFamily="2" charset="0"/>
              </a:rPr>
              <a:t>Average </a:t>
            </a:r>
            <a:r>
              <a:rPr lang="en-US" sz="2400" b="1" dirty="0" smtClean="0">
                <a:solidFill>
                  <a:schemeClr val="accent1"/>
                </a:solidFill>
                <a:latin typeface="Sitka Banner" panose="02000505000000020004" pitchFamily="2" charset="0"/>
              </a:rPr>
              <a:t>drop in detection rate</a:t>
            </a:r>
            <a:endParaRPr lang="en-US" sz="2400" b="1" dirty="0">
              <a:solidFill>
                <a:schemeClr val="accent1"/>
              </a:solidFill>
              <a:latin typeface="Sitka Banner" panose="02000505000000020004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1286" y="5399174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26.74%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76719" y="6235919"/>
                <a:ext cx="3199288" cy="557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1600" b="0" i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1600" b="0" i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0" i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600" b="0" i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𝐹𝑁𝑅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9" y="6235919"/>
                <a:ext cx="3199288" cy="557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28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3" grpId="0" uiExpand="1">
        <p:bldSub>
          <a:bldChart bld="series"/>
        </p:bldSub>
      </p:bldGraphic>
      <p:bldP spid="8" grpId="0"/>
      <p:bldP spid="10" grpId="0"/>
      <p:bldP spid="12" grpId="0"/>
      <p:bldP spid="14" grpId="0"/>
      <p:bldP spid="16" grpId="0"/>
      <p:bldP spid="17" grpId="0"/>
      <p:bldP spid="19" grpId="0"/>
      <p:bldP spid="21" grpId="0"/>
      <p:bldP spid="22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Packet-based NIDS in an Adversarial Setting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15593934"/>
              </p:ext>
            </p:extLst>
          </p:nvPr>
        </p:nvGraphicFramePr>
        <p:xfrm>
          <a:off x="185172" y="1355463"/>
          <a:ext cx="6011233" cy="4905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743349" y="1729717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RePO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+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645" y="1355463"/>
            <a:ext cx="4297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  <a:latin typeface="Sitka Banner" panose="02000505000000020004" pitchFamily="2" charset="0"/>
              </a:rPr>
              <a:t>Total number of attacks detected</a:t>
            </a:r>
            <a:endParaRPr lang="en-US" sz="2400" b="1" dirty="0">
              <a:solidFill>
                <a:schemeClr val="accent1"/>
              </a:solidFill>
              <a:latin typeface="Sitka Banner" panose="0200050500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15778" y="2137449"/>
            <a:ext cx="417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10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61648" y="3129747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RePO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+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09686" y="2755493"/>
            <a:ext cx="5190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Sitka Banner" panose="02000505000000020004" pitchFamily="2" charset="0"/>
              </a:rPr>
              <a:t>Average detection rate across all attacks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63847" y="3537479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62.07%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54107" y="4991442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RePO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+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2543" y="4617188"/>
            <a:ext cx="398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Sitka Banner" panose="02000505000000020004" pitchFamily="2" charset="0"/>
              </a:rPr>
              <a:t>Average </a:t>
            </a:r>
            <a:r>
              <a:rPr lang="en-US" sz="2400" b="1" dirty="0" smtClean="0">
                <a:solidFill>
                  <a:schemeClr val="accent1"/>
                </a:solidFill>
                <a:latin typeface="Sitka Banner" panose="02000505000000020004" pitchFamily="2" charset="0"/>
              </a:rPr>
              <a:t>drop in detection rate</a:t>
            </a:r>
            <a:endParaRPr lang="en-US" sz="2400" b="1" dirty="0">
              <a:solidFill>
                <a:schemeClr val="accent1"/>
              </a:solidFill>
              <a:latin typeface="Sitka Banner" panose="02000505000000020004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31184" y="539917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2.36%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26691" y="4081337"/>
            <a:ext cx="1725359" cy="461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itka Banner" panose="02000505000000020004" pitchFamily="2" charset="0"/>
              </a:rPr>
              <a:t>3.7x better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26691" y="6030444"/>
            <a:ext cx="1725359" cy="461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itka Banner" panose="02000505000000020004" pitchFamily="2" charset="0"/>
              </a:rPr>
              <a:t>11.3x better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530927" y="6240169"/>
            <a:ext cx="3290872" cy="55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576719" y="6235919"/>
                <a:ext cx="3199288" cy="557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1600" b="0" i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US" sz="1600" b="0" i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0" i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600" b="0" i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𝐹𝑁𝑅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19" y="6235919"/>
                <a:ext cx="3199288" cy="5574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763263" y="1729717"/>
            <a:ext cx="926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Kitsune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19656" y="2137449"/>
            <a:ext cx="306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5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49288" y="3129747"/>
            <a:ext cx="926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Kitsune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70806" y="3537479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16.62%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63263" y="4991442"/>
            <a:ext cx="926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Kitsune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1286" y="5399174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26.74%</a:t>
            </a:r>
          </a:p>
        </p:txBody>
      </p:sp>
    </p:spTree>
    <p:extLst>
      <p:ext uri="{BB962C8B-B14F-4D97-AF65-F5344CB8AC3E}">
        <p14:creationId xmlns:p14="http://schemas.microsoft.com/office/powerpoint/2010/main" val="5444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  <p:bldP spid="9" grpId="0"/>
      <p:bldP spid="13" grpId="0"/>
      <p:bldP spid="15" grpId="0"/>
      <p:bldP spid="18" grpId="0"/>
      <p:bldP spid="20" grpId="0"/>
      <p:bldP spid="23" grpId="0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a new method to evaluate ML-based NIDS in an adversarial setting.</a:t>
            </a:r>
          </a:p>
          <a:p>
            <a:endParaRPr lang="en-US" dirty="0" smtClean="0"/>
          </a:p>
          <a:p>
            <a:r>
              <a:rPr lang="en-US" dirty="0" smtClean="0"/>
              <a:t>Utilized the </a:t>
            </a:r>
            <a:r>
              <a:rPr lang="en-US" dirty="0" err="1"/>
              <a:t>RePO</a:t>
            </a:r>
            <a:r>
              <a:rPr lang="en-US" dirty="0"/>
              <a:t>+ </a:t>
            </a:r>
            <a:r>
              <a:rPr lang="en-US" dirty="0" smtClean="0"/>
              <a:t>technique to build a new NIDS to increase the robustness against adversarial examples.</a:t>
            </a:r>
          </a:p>
          <a:p>
            <a:endParaRPr lang="en-US" dirty="0"/>
          </a:p>
          <a:p>
            <a:r>
              <a:rPr lang="en-US" dirty="0" smtClean="0"/>
              <a:t>Evaluated our NIDS on a dataset consisting of 11 different network attacks and could increase the average detection rate by up to 45% in  an adversarial setting.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9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700952">
            <a:off x="1578999" y="1055399"/>
            <a:ext cx="2742253" cy="2742253"/>
          </a:xfrm>
          <a:prstGeom prst="rect">
            <a:avLst/>
          </a:prstGeom>
          <a:solidFill>
            <a:schemeClr val="bg1"/>
          </a:solidFill>
          <a:ln w="254000" cap="rnd" cmpd="sng" algn="ctr">
            <a:solidFill>
              <a:schemeClr val="accent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12187" y="1490008"/>
            <a:ext cx="9072339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Solving Data Labeling Issue by Utilizing Domain Adaptation</a:t>
            </a:r>
            <a:endParaRPr lang="en-US" sz="4400" b="1" dirty="0">
              <a:latin typeface="Bernard MT Condensed" panose="020508060609050204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 rot="2700952">
            <a:off x="2308058" y="4896983"/>
            <a:ext cx="1252984" cy="1307350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4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05724" y="5000118"/>
            <a:ext cx="226459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Addressing Challenge 2</a:t>
            </a:r>
            <a:endParaRPr lang="en-US" sz="32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8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Labeling Network Traffic Is Challenging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7247" y="1803769"/>
            <a:ext cx="51770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itka Banner" panose="02000505000000020004" pitchFamily="2" charset="0"/>
              </a:rPr>
              <a:t>Labeling a huge dataset consisting of billions of packets is challenging.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anose="02000505000000020004" pitchFamily="2" charset="0"/>
              </a:rPr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anose="02000505000000020004" pitchFamily="2" charset="0"/>
              </a:rPr>
              <a:t>Time-consuming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anose="02000505000000020004" pitchFamily="2" charset="0"/>
              </a:rPr>
              <a:t>Not </a:t>
            </a:r>
            <a:r>
              <a:rPr lang="en-US" sz="2000" dirty="0" smtClean="0">
                <a:latin typeface="Sitka Banner" panose="02000505000000020004" pitchFamily="2" charset="0"/>
              </a:rPr>
              <a:t>practical for zero-day attacks!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Banner" panose="02000505000000020004" pitchFamily="2" charset="0"/>
              </a:rPr>
              <a:t>Ultimate goal of building an ML-based NIDS is to detect unseen attacks.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Banner" panose="02000505000000020004" pitchFamily="2" charset="0"/>
              </a:rPr>
              <a:t>Can’t label them in advance to train a model on.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38839" y="1797784"/>
            <a:ext cx="55173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itka Banner" panose="02000505000000020004" pitchFamily="2" charset="0"/>
              </a:rPr>
              <a:t>Existing ML-based NIDS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Banner" panose="02000505000000020004" pitchFamily="2" charset="0"/>
              </a:rPr>
              <a:t>Have been trained in an unsupervised manner,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Banner" panose="02000505000000020004" pitchFamily="2" charset="0"/>
              </a:rPr>
              <a:t>Only on benign 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Banner" panose="02000505000000020004" pitchFamily="2" charset="0"/>
              </a:rPr>
              <a:t>Generate so many </a:t>
            </a:r>
            <a:r>
              <a:rPr lang="en-US" sz="2000" dirty="0" smtClean="0">
                <a:solidFill>
                  <a:srgbClr val="FF0000"/>
                </a:solidFill>
                <a:latin typeface="Sitka Banner" panose="02000505000000020004" pitchFamily="2" charset="0"/>
              </a:rPr>
              <a:t>false alerts</a:t>
            </a:r>
            <a:r>
              <a:rPr lang="en-US" sz="2000" dirty="0" smtClean="0">
                <a:latin typeface="Sitka Banner" panose="02000505000000020004" pitchFamily="2" charset="0"/>
              </a:rPr>
              <a:t> while detecting different network attacks.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67754" y="511439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Sitka Banner" panose="02000505000000020004" pitchFamily="2" charset="0"/>
              </a:rPr>
              <a:t>Neural networks work the best when trained in a </a:t>
            </a:r>
            <a:r>
              <a:rPr lang="en-US" sz="2400" b="1" dirty="0">
                <a:solidFill>
                  <a:schemeClr val="accent1"/>
                </a:solidFill>
                <a:latin typeface="Sitka Banner" panose="02000505000000020004" pitchFamily="2" charset="0"/>
              </a:rPr>
              <a:t>supervised</a:t>
            </a:r>
            <a:r>
              <a:rPr lang="en-US" sz="2400" b="1" dirty="0">
                <a:latin typeface="Sitka Banner" panose="02000505000000020004" pitchFamily="2" charset="0"/>
              </a:rPr>
              <a:t> </a:t>
            </a:r>
            <a:r>
              <a:rPr lang="en-US" sz="2400" dirty="0">
                <a:latin typeface="Sitka Banner" panose="02000505000000020004" pitchFamily="2" charset="0"/>
              </a:rPr>
              <a:t>fashion on lots of labeled data.</a:t>
            </a:r>
          </a:p>
        </p:txBody>
      </p:sp>
    </p:spTree>
    <p:extLst>
      <p:ext uri="{BB962C8B-B14F-4D97-AF65-F5344CB8AC3E}">
        <p14:creationId xmlns:p14="http://schemas.microsoft.com/office/powerpoint/2010/main" val="426600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3738" y="1859339"/>
            <a:ext cx="94283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How can we benefit from limited data labeling to build a more accurate NIDS?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0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Proposed Idea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9844" y="1582340"/>
            <a:ext cx="517706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itka Banner" panose="02000505000000020004" pitchFamily="2" charset="0"/>
              </a:rPr>
              <a:t>Instead of labeling all the network traffic </a:t>
            </a:r>
            <a:r>
              <a:rPr lang="en-US" sz="2000" dirty="0" smtClean="0">
                <a:latin typeface="Sitka Banner" panose="02000505000000020004" pitchFamily="2" charset="0"/>
              </a:rPr>
              <a:t>which</a:t>
            </a:r>
            <a:endParaRPr lang="en-US" sz="2000" dirty="0">
              <a:latin typeface="Sitka Banner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Banner" panose="02000505000000020004" pitchFamily="2" charset="0"/>
              </a:rPr>
              <a:t>Is expensive</a:t>
            </a:r>
            <a:endParaRPr lang="en-US" sz="2000" dirty="0">
              <a:latin typeface="Sitka Banner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Banner" panose="02000505000000020004" pitchFamily="2" charset="0"/>
              </a:rPr>
              <a:t>Is time-consuming</a:t>
            </a:r>
            <a:endParaRPr lang="en-US" sz="2000" dirty="0">
              <a:latin typeface="Sitka Banner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anose="02000505000000020004" pitchFamily="2" charset="0"/>
              </a:rPr>
              <a:t>Suffers from the problem of zero-day attacks</a:t>
            </a:r>
          </a:p>
          <a:p>
            <a:endParaRPr lang="en-US" sz="2000" dirty="0" smtClean="0">
              <a:latin typeface="Sitka Banner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Sitka Banner" panose="02000505000000020004" pitchFamily="2" charset="0"/>
            </a:endParaRPr>
          </a:p>
          <a:p>
            <a:r>
              <a:rPr lang="en-US" sz="2000" dirty="0">
                <a:latin typeface="Sitka Banner" panose="02000505000000020004" pitchFamily="2" charset="0"/>
              </a:rPr>
              <a:t>We want to label a small portion of network traffic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anose="02000505000000020004" pitchFamily="2" charset="0"/>
              </a:rPr>
              <a:t>That </a:t>
            </a:r>
            <a:r>
              <a:rPr lang="en-US" sz="2000" dirty="0" smtClean="0">
                <a:latin typeface="Sitka Banner" panose="02000505000000020004" pitchFamily="2" charset="0"/>
              </a:rPr>
              <a:t>includes some of the known </a:t>
            </a:r>
            <a:r>
              <a:rPr lang="en-US" sz="2000" dirty="0">
                <a:latin typeface="Sitka Banner" panose="02000505000000020004" pitchFamily="2" charset="0"/>
              </a:rPr>
              <a:t>attacks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anose="02000505000000020004" pitchFamily="2" charset="0"/>
              </a:rPr>
              <a:t>Be able to detect most types of attacks including unseen attacks in the future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Banner" panose="02000505000000020004" pitchFamily="2" charset="0"/>
              </a:rPr>
              <a:t>without a need to </a:t>
            </a:r>
            <a:r>
              <a:rPr lang="en-US" sz="2000" dirty="0" smtClean="0">
                <a:latin typeface="Sitka Banner" panose="02000505000000020004" pitchFamily="2" charset="0"/>
              </a:rPr>
              <a:t>directly </a:t>
            </a:r>
            <a:r>
              <a:rPr lang="en-US" sz="2000" dirty="0">
                <a:latin typeface="Sitka Banner" panose="02000505000000020004" pitchFamily="2" charset="0"/>
              </a:rPr>
              <a:t>label them</a:t>
            </a:r>
          </a:p>
          <a:p>
            <a:endParaRPr lang="en-US" sz="2000" dirty="0">
              <a:latin typeface="Sitka Banner" panose="02000505000000020004" pitchFamily="2" charset="0"/>
            </a:endParaRPr>
          </a:p>
          <a:p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5999" y="1582340"/>
            <a:ext cx="58987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  <a:latin typeface="Sitka Banner" panose="02000505000000020004" pitchFamily="2" charset="0"/>
              </a:rPr>
              <a:t>A vanilla supervised learning method doesn’t work in this scenario!</a:t>
            </a:r>
            <a:endParaRPr lang="en-US" sz="2400" b="1" dirty="0">
              <a:solidFill>
                <a:schemeClr val="accent1"/>
              </a:solidFill>
              <a:latin typeface="Sitka Banner" panose="0200050500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68809" y="3758861"/>
            <a:ext cx="199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itka Banner" panose="02000505000000020004" pitchFamily="2" charset="0"/>
              </a:rPr>
              <a:t>F1 on target: 0.03</a:t>
            </a:r>
            <a:endParaRPr lang="en-US" dirty="0">
              <a:latin typeface="Sitka Banner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70121" y="4429246"/>
                <a:ext cx="4797146" cy="747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21" y="4429246"/>
                <a:ext cx="4797146" cy="747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452871" y="2498932"/>
            <a:ext cx="5156493" cy="1259929"/>
            <a:chOff x="6452871" y="2498932"/>
            <a:chExt cx="5156493" cy="1259929"/>
          </a:xfrm>
        </p:grpSpPr>
        <p:sp>
          <p:nvSpPr>
            <p:cNvPr id="9" name="Rectangle 8"/>
            <p:cNvSpPr/>
            <p:nvPr/>
          </p:nvSpPr>
          <p:spPr>
            <a:xfrm>
              <a:off x="6452871" y="2962795"/>
              <a:ext cx="1954304" cy="7960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itka Banner" panose="02000505000000020004" pitchFamily="2" charset="0"/>
                </a:rPr>
                <a:t>Slowloris</a:t>
              </a:r>
              <a:r>
                <a:rPr lang="en-US" dirty="0">
                  <a:latin typeface="Sitka Banner" panose="02000505000000020004" pitchFamily="2" charset="0"/>
                </a:rPr>
                <a:t>, </a:t>
              </a:r>
              <a:r>
                <a:rPr lang="en-US" dirty="0" err="1">
                  <a:latin typeface="Sitka Banner" panose="02000505000000020004" pitchFamily="2" charset="0"/>
                </a:rPr>
                <a:t>Slowhttptest</a:t>
              </a:r>
              <a:r>
                <a:rPr lang="en-US" dirty="0">
                  <a:latin typeface="Sitka Banner" panose="02000505000000020004" pitchFamily="2" charset="0"/>
                </a:rPr>
                <a:t>, Hulk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endParaRPr>
            </a:p>
          </p:txBody>
        </p:sp>
        <p:sp>
          <p:nvSpPr>
            <p:cNvPr id="5" name="Right Arrow 4"/>
            <p:cNvSpPr/>
            <p:nvPr/>
          </p:nvSpPr>
          <p:spPr>
            <a:xfrm>
              <a:off x="8590054" y="3089383"/>
              <a:ext cx="882127" cy="5250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itka Banner" panose="02000505000000020004" pitchFamily="2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655060" y="2953859"/>
              <a:ext cx="1954304" cy="7960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itka Banner" panose="02000505000000020004" pitchFamily="2" charset="0"/>
                </a:rPr>
                <a:t>SSH-</a:t>
              </a:r>
              <a:r>
                <a:rPr lang="en-US" dirty="0" err="1" smtClean="0">
                  <a:latin typeface="Sitka Banner" panose="02000505000000020004" pitchFamily="2" charset="0"/>
                </a:rPr>
                <a:t>Patator</a:t>
              </a:r>
              <a:r>
                <a:rPr lang="en-US" dirty="0" smtClean="0">
                  <a:latin typeface="Sitka Banner" panose="02000505000000020004" pitchFamily="2" charset="0"/>
                </a:rPr>
                <a:t>, FTP-</a:t>
              </a:r>
              <a:r>
                <a:rPr lang="en-US" dirty="0" err="1" smtClean="0">
                  <a:latin typeface="Sitka Banner" panose="02000505000000020004" pitchFamily="2" charset="0"/>
                </a:rPr>
                <a:t>Patator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613188" y="2507868"/>
              <a:ext cx="1633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itka Banner" panose="02000505000000020004" pitchFamily="2" charset="0"/>
                </a:rPr>
                <a:t>Source/Labeled</a:t>
              </a:r>
              <a:endParaRPr lang="en-US" dirty="0">
                <a:latin typeface="Sitka Banner" panose="02000505000000020004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714111" y="2498932"/>
              <a:ext cx="1836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itka Banner" panose="02000505000000020004" pitchFamily="2" charset="0"/>
                </a:rPr>
                <a:t>Target/Unlabeled</a:t>
              </a:r>
              <a:endParaRPr lang="en-US" dirty="0">
                <a:latin typeface="Sitka Banner" panose="02000505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65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 smtClean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 smtClean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0419" y="2766218"/>
            <a:ext cx="442441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Doesn’t a Vanilla Supervised Learning </a:t>
            </a:r>
            <a:r>
              <a:rPr lang="en-US" dirty="0"/>
              <a:t>M</a:t>
            </a:r>
            <a:r>
              <a:rPr lang="en-US" dirty="0" smtClean="0"/>
              <a:t>ethod Work?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9013" y="804689"/>
            <a:ext cx="3636743" cy="243309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11265" y="1610869"/>
            <a:ext cx="980284" cy="9802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14072" y="150442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08195" y="226642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9949" y="2839123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576072" y="1926118"/>
            <a:ext cx="105877" cy="1155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827933" y="1729009"/>
            <a:ext cx="105877" cy="1155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576072" y="2266420"/>
            <a:ext cx="105877" cy="1155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79806" y="957874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881899" y="1671257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460037" y="247565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185672" y="287602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774994" y="2063487"/>
            <a:ext cx="105877" cy="1155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499871" y="2841695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66472" y="165682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412441" y="1076585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933810" y="2208668"/>
            <a:ext cx="105877" cy="1155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118872" y="180922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565914" y="1983869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034193" y="1854465"/>
            <a:ext cx="105877" cy="115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215405" y="1693717"/>
            <a:ext cx="105877" cy="115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245948" y="1486099"/>
            <a:ext cx="105877" cy="115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9398348" y="1638499"/>
            <a:ext cx="105877" cy="115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60037" y="1446668"/>
            <a:ext cx="105877" cy="115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354160" y="2283012"/>
            <a:ext cx="105877" cy="11550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238610" y="2432549"/>
            <a:ext cx="105877" cy="11550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048489" y="2458617"/>
            <a:ext cx="105877" cy="11550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842954" y="2427643"/>
            <a:ext cx="105877" cy="11550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170468" y="2116861"/>
            <a:ext cx="105877" cy="11550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361079" y="2130280"/>
            <a:ext cx="105877" cy="115503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154366" y="1302460"/>
            <a:ext cx="489427" cy="597954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721274" y="2318478"/>
            <a:ext cx="327215" cy="32872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075174" y="2021234"/>
            <a:ext cx="276651" cy="27792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582845" y="4138087"/>
            <a:ext cx="2489504" cy="1201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rPr>
              <a:t>Domain Gap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422275" y="4138087"/>
            <a:ext cx="2489504" cy="1201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rPr>
              <a:t>High classification error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8297761" y="4464296"/>
            <a:ext cx="902234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95392" y="804689"/>
            <a:ext cx="6114805" cy="5908084"/>
          </a:xfrm>
        </p:spPr>
        <p:txBody>
          <a:bodyPr>
            <a:normAutofit lnSpcReduction="10000"/>
          </a:bodyPr>
          <a:lstStyle/>
          <a:p>
            <a:endParaRPr lang="en-US" b="1" dirty="0" smtClean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 smtClean="0">
              <a:solidFill>
                <a:schemeClr val="accent1"/>
              </a:solidFill>
            </a:endParaRPr>
          </a:p>
          <a:p>
            <a:endParaRPr lang="en-US" b="1" dirty="0" smtClean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 smtClean="0"/>
              <a:t>Domain adaptation is the process of mitigating the domain gap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etween a </a:t>
            </a:r>
            <a:r>
              <a:rPr lang="en-US" b="1" dirty="0" smtClean="0"/>
              <a:t>labeled source dataset </a:t>
            </a:r>
            <a:r>
              <a:rPr lang="en-US" dirty="0" smtClean="0"/>
              <a:t>and an </a:t>
            </a:r>
            <a:r>
              <a:rPr lang="en-US" b="1" dirty="0" smtClean="0"/>
              <a:t>unlabeled target dataset</a:t>
            </a:r>
          </a:p>
          <a:p>
            <a:pPr lvl="1"/>
            <a:r>
              <a:rPr lang="en-US" dirty="0" smtClean="0"/>
              <a:t>To </a:t>
            </a:r>
            <a:r>
              <a:rPr lang="en-US" b="1" dirty="0" smtClean="0"/>
              <a:t>transfer the knowledge</a:t>
            </a:r>
            <a:r>
              <a:rPr lang="en-US" dirty="0" smtClean="0"/>
              <a:t> gained form the source dataset to the target dataset</a:t>
            </a:r>
          </a:p>
          <a:p>
            <a:pPr lvl="1"/>
            <a:r>
              <a:rPr lang="en-US" b="1" dirty="0" smtClean="0"/>
              <a:t>To minimize the classification error </a:t>
            </a:r>
            <a:r>
              <a:rPr lang="en-US" dirty="0" smtClean="0"/>
              <a:t>on the target dataset</a:t>
            </a:r>
            <a:endParaRPr lang="en-US" dirty="0"/>
          </a:p>
          <a:p>
            <a:endParaRPr lang="en-US" b="1" dirty="0" smtClean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Adaptation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9013" y="804689"/>
            <a:ext cx="3636743" cy="243309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11265" y="1610869"/>
            <a:ext cx="980284" cy="9802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14072" y="150442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08195" y="226642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19949" y="2839123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576072" y="1926118"/>
            <a:ext cx="105877" cy="1155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827933" y="1729009"/>
            <a:ext cx="105877" cy="1155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576072" y="2266420"/>
            <a:ext cx="105877" cy="1155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79806" y="957874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881899" y="1671257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460037" y="247565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185672" y="287602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774994" y="2063487"/>
            <a:ext cx="105877" cy="1155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499871" y="2841695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66472" y="165682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412441" y="1076585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933810" y="2208668"/>
            <a:ext cx="105877" cy="1155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118872" y="1809220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565914" y="1983869"/>
            <a:ext cx="105877" cy="1155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9034193" y="1446668"/>
            <a:ext cx="531721" cy="523300"/>
            <a:chOff x="9034193" y="1446668"/>
            <a:chExt cx="531721" cy="523300"/>
          </a:xfrm>
        </p:grpSpPr>
        <p:sp>
          <p:nvSpPr>
            <p:cNvPr id="23" name="Oval 22"/>
            <p:cNvSpPr/>
            <p:nvPr/>
          </p:nvSpPr>
          <p:spPr>
            <a:xfrm>
              <a:off x="9034193" y="1854465"/>
              <a:ext cx="105877" cy="11550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9215405" y="1693717"/>
              <a:ext cx="105877" cy="11550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245948" y="1486099"/>
              <a:ext cx="105877" cy="11550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9398348" y="1638499"/>
              <a:ext cx="105877" cy="11550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460037" y="1446668"/>
              <a:ext cx="105877" cy="11550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842954" y="2116861"/>
            <a:ext cx="624002" cy="457259"/>
            <a:chOff x="8842954" y="2116861"/>
            <a:chExt cx="624002" cy="457259"/>
          </a:xfrm>
        </p:grpSpPr>
        <p:sp>
          <p:nvSpPr>
            <p:cNvPr id="29" name="Oval 28"/>
            <p:cNvSpPr/>
            <p:nvPr/>
          </p:nvSpPr>
          <p:spPr>
            <a:xfrm>
              <a:off x="9354160" y="2283012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9238610" y="2432549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9048489" y="2458617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842954" y="2427643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170468" y="2116861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361079" y="2130280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846455" y="1700024"/>
            <a:ext cx="394521" cy="419422"/>
            <a:chOff x="8846455" y="1700024"/>
            <a:chExt cx="394521" cy="419422"/>
          </a:xfrm>
        </p:grpSpPr>
        <p:sp>
          <p:nvSpPr>
            <p:cNvPr id="41" name="Oval 40"/>
            <p:cNvSpPr/>
            <p:nvPr/>
          </p:nvSpPr>
          <p:spPr>
            <a:xfrm>
              <a:off x="8957937" y="1700024"/>
              <a:ext cx="105877" cy="11550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846455" y="1934029"/>
              <a:ext cx="105877" cy="11550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8967884" y="1846392"/>
              <a:ext cx="105877" cy="11550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9037060" y="2003943"/>
              <a:ext cx="105877" cy="11550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9135099" y="1895793"/>
              <a:ext cx="105877" cy="11550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147056" y="1900004"/>
            <a:ext cx="376008" cy="918143"/>
            <a:chOff x="9147056" y="1896182"/>
            <a:chExt cx="376008" cy="918143"/>
          </a:xfrm>
        </p:grpSpPr>
        <p:sp>
          <p:nvSpPr>
            <p:cNvPr id="49" name="Oval 48"/>
            <p:cNvSpPr/>
            <p:nvPr/>
          </p:nvSpPr>
          <p:spPr>
            <a:xfrm>
              <a:off x="9404951" y="2330211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9289401" y="2523375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9369336" y="2698822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9147056" y="2643087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407098" y="1896182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9417187" y="2073407"/>
              <a:ext cx="105877" cy="115503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00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Packet-filtering systems</a:t>
            </a:r>
          </a:p>
          <a:p>
            <a:pPr lvl="1"/>
            <a:r>
              <a:rPr lang="en-US" dirty="0" smtClean="0"/>
              <a:t>Could block </a:t>
            </a:r>
            <a:r>
              <a:rPr lang="en-US" dirty="0"/>
              <a:t>specific packets based on 5 </a:t>
            </a:r>
            <a:r>
              <a:rPr lang="en-US" dirty="0" smtClean="0"/>
              <a:t>tuples.</a:t>
            </a:r>
          </a:p>
          <a:p>
            <a:r>
              <a:rPr lang="en-US" dirty="0" err="1" smtClean="0"/>
              <a:t>Stateful</a:t>
            </a:r>
            <a:r>
              <a:rPr lang="en-US" dirty="0" smtClean="0"/>
              <a:t> firewalls</a:t>
            </a:r>
          </a:p>
          <a:p>
            <a:pPr lvl="1"/>
            <a:r>
              <a:rPr lang="en-US" dirty="0" smtClean="0"/>
              <a:t>Could collect data about each connection. </a:t>
            </a:r>
          </a:p>
          <a:p>
            <a:r>
              <a:rPr lang="en-US" dirty="0" smtClean="0"/>
              <a:t>Signature-based NIDS</a:t>
            </a:r>
          </a:p>
          <a:p>
            <a:pPr lvl="1"/>
            <a:r>
              <a:rPr lang="en-US" dirty="0" smtClean="0"/>
              <a:t>Snort, </a:t>
            </a:r>
            <a:r>
              <a:rPr lang="en-US" dirty="0" err="1" smtClean="0"/>
              <a:t>Suricata</a:t>
            </a:r>
            <a:endParaRPr lang="en-US" dirty="0" smtClean="0"/>
          </a:p>
          <a:p>
            <a:pPr lvl="1"/>
            <a:r>
              <a:rPr lang="en-US" dirty="0"/>
              <a:t>Are based on </a:t>
            </a:r>
            <a:r>
              <a:rPr lang="en-US" b="1" i="1" dirty="0"/>
              <a:t>known</a:t>
            </a:r>
            <a:r>
              <a:rPr lang="en-US" i="1" dirty="0"/>
              <a:t> </a:t>
            </a:r>
            <a:r>
              <a:rPr lang="en-US" dirty="0"/>
              <a:t>signatures.</a:t>
            </a:r>
          </a:p>
          <a:p>
            <a:pPr lvl="2"/>
            <a:r>
              <a:rPr lang="en-US" dirty="0"/>
              <a:t>Known sequence of bytes</a:t>
            </a:r>
          </a:p>
          <a:p>
            <a:pPr lvl="2"/>
            <a:r>
              <a:rPr lang="en-US" dirty="0"/>
              <a:t>Fixed access patterns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500" y="2761895"/>
            <a:ext cx="428075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Traditional Defense Mechanisms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20839405">
            <a:off x="8163824" y="4952347"/>
            <a:ext cx="3558788" cy="1193532"/>
            <a:chOff x="6949440" y="1066053"/>
            <a:chExt cx="3558788" cy="1193532"/>
          </a:xfrm>
        </p:grpSpPr>
        <p:sp>
          <p:nvSpPr>
            <p:cNvPr id="5" name="Rectangle 4"/>
            <p:cNvSpPr/>
            <p:nvPr/>
          </p:nvSpPr>
          <p:spPr>
            <a:xfrm>
              <a:off x="6949440" y="1066053"/>
              <a:ext cx="3558788" cy="1193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01827" y="1234869"/>
              <a:ext cx="26985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Banner" panose="02000505000000020004" pitchFamily="2" charset="0"/>
                </a:rPr>
                <a:t>Can’t detect </a:t>
              </a:r>
              <a:r>
                <a:rPr 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Banner" panose="02000505000000020004" pitchFamily="2" charset="0"/>
                </a:rPr>
                <a:t>zero-day</a:t>
              </a: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Banner" panose="02000505000000020004" pitchFamily="2" charset="0"/>
                </a:rPr>
                <a:t> attacks.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53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5152" y="339175"/>
            <a:ext cx="75083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Existing Domain Adaptation Methods</a:t>
            </a:r>
            <a:endParaRPr lang="en-US" sz="4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 rot="2700952">
            <a:off x="7934219" y="2404446"/>
            <a:ext cx="1277200" cy="1297674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53718" y="2732339"/>
            <a:ext cx="19101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CAN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21251" y="3734276"/>
            <a:ext cx="2304590" cy="32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[Kang et al. CVPR `19]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 rot="2700952">
            <a:off x="7934219" y="4814564"/>
            <a:ext cx="1277200" cy="1297674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153718" y="5142457"/>
            <a:ext cx="19101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CDAN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91235" y="6144394"/>
            <a:ext cx="2370724" cy="32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[Long et al.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Neurips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 `18]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 rot="2700952">
            <a:off x="2532070" y="4814565"/>
            <a:ext cx="1277200" cy="1297674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51569" y="5142458"/>
            <a:ext cx="19101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CyCADA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11468" y="6144395"/>
            <a:ext cx="2491740" cy="32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[Hoffman et al. ICML `18]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 rot="2700952">
            <a:off x="2509881" y="2399528"/>
            <a:ext cx="1277200" cy="1297674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729379" y="2727421"/>
            <a:ext cx="328872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Self-</a:t>
            </a:r>
            <a:r>
              <a:rPr lang="en-US" sz="4000" dirty="0" err="1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Ensembling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19652" y="3729358"/>
            <a:ext cx="2304590" cy="32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[French et al. ICLR `18]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7562764" y="2713411"/>
            <a:ext cx="4107718" cy="2701766"/>
            <a:chOff x="6096001" y="727113"/>
            <a:chExt cx="5181205" cy="340783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1" y="727113"/>
              <a:ext cx="1601750" cy="16017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728" y="727113"/>
              <a:ext cx="1601750" cy="16017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5456" y="727113"/>
              <a:ext cx="1601750" cy="16017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990" y="2533192"/>
              <a:ext cx="1600761" cy="160076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728" y="2533192"/>
              <a:ext cx="1601750" cy="160175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5455" y="2533192"/>
              <a:ext cx="1601751" cy="1601751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72892" y="1908835"/>
            <a:ext cx="4604936" cy="3869267"/>
            <a:chOff x="229003" y="-147602"/>
            <a:chExt cx="4604936" cy="386926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885" y="1346633"/>
              <a:ext cx="1217785" cy="12177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03" y="-147602"/>
              <a:ext cx="1780788" cy="178078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541" y="1685250"/>
              <a:ext cx="1105412" cy="11054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507" y="139872"/>
              <a:ext cx="2037432" cy="20374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278" y="2568623"/>
              <a:ext cx="1153042" cy="11530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351" y="2237956"/>
              <a:ext cx="1465010" cy="1465010"/>
            </a:xfrm>
            <a:prstGeom prst="rect">
              <a:avLst/>
            </a:prstGeom>
          </p:spPr>
        </p:pic>
      </p:grpSp>
      <p:sp>
        <p:nvSpPr>
          <p:cNvPr id="22" name="Right Arrow 21"/>
          <p:cNvSpPr/>
          <p:nvPr/>
        </p:nvSpPr>
        <p:spPr>
          <a:xfrm>
            <a:off x="5317029" y="3580903"/>
            <a:ext cx="1696598" cy="1024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80006" y="4899911"/>
            <a:ext cx="84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79%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620120" y="4847099"/>
            <a:ext cx="719769" cy="567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itka Banner" panose="02000505000000020004" pitchFamily="2" charset="0"/>
              </a:rPr>
              <a:t>CAN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17399" y="4899912"/>
            <a:ext cx="842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94%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265152" y="339175"/>
            <a:ext cx="75083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Existing work show promising results in image classification</a:t>
            </a:r>
            <a:endParaRPr lang="en-US" sz="4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57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5" grpId="0" animBg="1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2049" y="1351508"/>
            <a:ext cx="105717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First Attempt: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Let’s utilize an existing domain adaptation method to detect new network attacks.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4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Work </a:t>
            </a:r>
            <a:r>
              <a:rPr lang="en-US" dirty="0"/>
              <a:t>C</a:t>
            </a:r>
            <a:r>
              <a:rPr lang="en-US" dirty="0" smtClean="0"/>
              <a:t>an’t Be Used for This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of them are specifically designed for images since they reduce the domain gap at the pixel level.</a:t>
            </a:r>
          </a:p>
          <a:p>
            <a:pPr lvl="1"/>
            <a:r>
              <a:rPr lang="en-US" dirty="0" err="1" smtClean="0"/>
              <a:t>CyCADA</a:t>
            </a:r>
            <a:endParaRPr lang="en-US" dirty="0" smtClean="0"/>
          </a:p>
          <a:p>
            <a:pPr lvl="1"/>
            <a:r>
              <a:rPr lang="en-US" dirty="0" smtClean="0"/>
              <a:t>Self-</a:t>
            </a:r>
            <a:r>
              <a:rPr lang="en-US" dirty="0" err="1" smtClean="0"/>
              <a:t>Ensembling</a:t>
            </a:r>
            <a:endParaRPr lang="en-US" dirty="0" smtClean="0"/>
          </a:p>
          <a:p>
            <a:r>
              <a:rPr lang="en-US" dirty="0" smtClean="0"/>
              <a:t>The others provide limited improvement when applied to other input types.</a:t>
            </a:r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687659" y="5482265"/>
            <a:ext cx="84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0.03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8455980" y="5426054"/>
            <a:ext cx="596579" cy="501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itka Banner" panose="02000505000000020004" pitchFamily="2" charset="0"/>
              </a:rPr>
              <a:t>CAN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75322" y="5482265"/>
            <a:ext cx="851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0.12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495528" y="3817622"/>
            <a:ext cx="6514532" cy="1740112"/>
            <a:chOff x="5495528" y="3817622"/>
            <a:chExt cx="6514532" cy="1740112"/>
          </a:xfrm>
        </p:grpSpPr>
        <p:sp>
          <p:nvSpPr>
            <p:cNvPr id="11" name="Rectangle 10"/>
            <p:cNvSpPr/>
            <p:nvPr/>
          </p:nvSpPr>
          <p:spPr>
            <a:xfrm>
              <a:off x="5495528" y="4335331"/>
              <a:ext cx="2192131" cy="12224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 smtClean="0">
                  <a:latin typeface="Sitka Banner" panose="02000505000000020004" pitchFamily="2" charset="0"/>
                </a:rPr>
                <a:t>Slowloris</a:t>
              </a:r>
              <a:r>
                <a:rPr lang="en-US" sz="2400" b="1" dirty="0" smtClean="0">
                  <a:latin typeface="Sitka Banner" panose="02000505000000020004" pitchFamily="2" charset="0"/>
                </a:rPr>
                <a:t> </a:t>
              </a:r>
              <a:r>
                <a:rPr lang="en-US" sz="2400" b="1" dirty="0" err="1" smtClean="0">
                  <a:latin typeface="Sitka Banner" panose="02000505000000020004" pitchFamily="2" charset="0"/>
                </a:rPr>
                <a:t>SlowHTTPTest</a:t>
              </a:r>
              <a:r>
                <a:rPr lang="en-US" sz="2400" b="1" dirty="0" smtClean="0">
                  <a:latin typeface="Sitka Banner" panose="02000505000000020004" pitchFamily="2" charset="0"/>
                </a:rPr>
                <a:t> Hulk</a:t>
              </a:r>
              <a:endParaRPr lang="en-US" sz="2000" dirty="0">
                <a:latin typeface="Sitka Banner" panose="02000505000000020004" pitchFamily="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826500" y="4335331"/>
              <a:ext cx="2183560" cy="12224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latin typeface="Sitka Banner" panose="02000505000000020004" pitchFamily="2" charset="0"/>
                </a:rPr>
                <a:t>SSH-</a:t>
              </a:r>
              <a:r>
                <a:rPr lang="en-US" sz="2400" b="1" dirty="0" err="1" smtClean="0">
                  <a:latin typeface="Sitka Banner" panose="02000505000000020004" pitchFamily="2" charset="0"/>
                </a:rPr>
                <a:t>Patator</a:t>
              </a:r>
              <a:r>
                <a:rPr lang="en-US" sz="2400" b="1" dirty="0">
                  <a:latin typeface="Sitka Banner" panose="02000505000000020004" pitchFamily="2" charset="0"/>
                </a:rPr>
                <a:t> </a:t>
              </a:r>
              <a:r>
                <a:rPr lang="en-US" sz="2400" b="1" dirty="0" smtClean="0">
                  <a:latin typeface="Sitka Banner" panose="02000505000000020004" pitchFamily="2" charset="0"/>
                </a:rPr>
                <a:t>     FTP-</a:t>
              </a:r>
              <a:r>
                <a:rPr lang="en-US" sz="2400" b="1" dirty="0" err="1" smtClean="0">
                  <a:latin typeface="Sitka Banner" panose="02000505000000020004" pitchFamily="2" charset="0"/>
                </a:rPr>
                <a:t>Patator</a:t>
              </a:r>
              <a:endParaRPr lang="en-US" sz="2000" dirty="0">
                <a:latin typeface="Sitka Banner" panose="02000505000000020004" pitchFamily="2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8225841" y="4561525"/>
              <a:ext cx="1155958" cy="7022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35142" y="3817622"/>
              <a:ext cx="19129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Sitka Banner" panose="02000505000000020004" pitchFamily="2" charset="0"/>
                </a:rPr>
                <a:t>Source/Labeled</a:t>
              </a:r>
              <a:endParaRPr lang="en-US" dirty="0">
                <a:latin typeface="Sitka Banner" panose="02000505000000020004" pitchFamily="2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913339" y="3817622"/>
              <a:ext cx="20098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Sitka Banner" panose="02000505000000020004" pitchFamily="2" charset="0"/>
                </a:rPr>
                <a:t>Target/Unlabeled</a:t>
              </a:r>
              <a:endParaRPr lang="en-US" dirty="0">
                <a:latin typeface="Sitka Banner" panose="02000505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25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can’t generalize well across different input types.</a:t>
            </a:r>
          </a:p>
          <a:p>
            <a:r>
              <a:rPr lang="en-US" dirty="0" smtClean="0"/>
              <a:t>Too complex and too many hyper-parameters</a:t>
            </a:r>
          </a:p>
          <a:p>
            <a:pPr lvl="1"/>
            <a:r>
              <a:rPr lang="en-US" dirty="0" smtClean="0"/>
              <a:t>For using CDAN we have to deal with the difficulties of training GANs</a:t>
            </a:r>
          </a:p>
          <a:p>
            <a:pPr lvl="1"/>
            <a:r>
              <a:rPr lang="en-US" dirty="0" smtClean="0"/>
              <a:t>There is no easy way to find the best hyper-parameters</a:t>
            </a:r>
          </a:p>
          <a:p>
            <a:pPr lvl="2"/>
            <a:r>
              <a:rPr lang="en-US" dirty="0" smtClean="0"/>
              <a:t>Due to the lack of labeled validation set</a:t>
            </a:r>
          </a:p>
          <a:p>
            <a:r>
              <a:rPr lang="en-US" dirty="0" smtClean="0"/>
              <a:t>No guarantee to prevent wrong alignment of target samples</a:t>
            </a:r>
          </a:p>
          <a:p>
            <a:pPr lvl="1"/>
            <a:r>
              <a:rPr lang="en-US" dirty="0" smtClean="0"/>
              <a:t>Target domain representations from one class can get aligned with another class!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Existing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6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06491" y="1351508"/>
            <a:ext cx="930281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We need a new domain adaptation method that generalizes better across different input types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62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782769" y="2227369"/>
            <a:ext cx="1600890" cy="2709598"/>
          </a:xfrm>
          <a:prstGeom prst="rect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81879" y="2227369"/>
            <a:ext cx="1600890" cy="2709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560318" y="2361160"/>
            <a:ext cx="1726534" cy="17265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97302" y="2397089"/>
            <a:ext cx="1726534" cy="17265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982327" y="1650060"/>
            <a:ext cx="2455769" cy="3957136"/>
            <a:chOff x="1654975" y="1340777"/>
            <a:chExt cx="2455769" cy="3957136"/>
          </a:xfrm>
        </p:grpSpPr>
        <p:cxnSp>
          <p:nvCxnSpPr>
            <p:cNvPr id="26" name="Straight Arrow Connector 25"/>
            <p:cNvCxnSpPr>
              <a:stCxn id="27" idx="1"/>
              <a:endCxn id="24" idx="0"/>
            </p:cNvCxnSpPr>
            <p:nvPr/>
          </p:nvCxnSpPr>
          <p:spPr>
            <a:xfrm flipH="1">
              <a:off x="1654975" y="1525443"/>
              <a:ext cx="674594" cy="392643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329569" y="1340777"/>
              <a:ext cx="17811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itka Banner" panose="02000505000000020004" pitchFamily="2" charset="0"/>
                </a:rPr>
                <a:t>Classified as </a:t>
              </a:r>
              <a:r>
                <a:rPr lang="en-US" dirty="0" smtClean="0">
                  <a:latin typeface="Sitka Banner" panose="02000505000000020004" pitchFamily="2" charset="0"/>
                </a:rPr>
                <a:t>1!</a:t>
              </a:r>
              <a:endParaRPr lang="en-US" dirty="0">
                <a:latin typeface="Sitka Banner" panose="02000505000000020004" pitchFamily="2" charset="0"/>
              </a:endParaRPr>
            </a:p>
          </p:txBody>
        </p:sp>
        <p:cxnSp>
          <p:nvCxnSpPr>
            <p:cNvPr id="28" name="Straight Arrow Connector 27"/>
            <p:cNvCxnSpPr>
              <a:stCxn id="29" idx="0"/>
              <a:endCxn id="23" idx="2"/>
            </p:cNvCxnSpPr>
            <p:nvPr/>
          </p:nvCxnSpPr>
          <p:spPr>
            <a:xfrm flipV="1">
              <a:off x="2635705" y="4627684"/>
              <a:ext cx="620160" cy="30089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745117" y="4928581"/>
              <a:ext cx="17811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itka Banner" panose="02000505000000020004" pitchFamily="2" charset="0"/>
                </a:rPr>
                <a:t>Classified as </a:t>
              </a:r>
              <a:r>
                <a:rPr lang="en-US" dirty="0" smtClean="0">
                  <a:latin typeface="Sitka Banner" panose="02000505000000020004" pitchFamily="2" charset="0"/>
                </a:rPr>
                <a:t>2!</a:t>
              </a:r>
              <a:endParaRPr lang="en-US" dirty="0">
                <a:latin typeface="Sitka Banner" panose="02000505000000020004" pitchFamily="2" charset="0"/>
              </a:endParaRPr>
            </a:p>
          </p:txBody>
        </p:sp>
      </p:grpSp>
      <p:sp>
        <p:nvSpPr>
          <p:cNvPr id="30" name="Oval 29"/>
          <p:cNvSpPr/>
          <p:nvPr/>
        </p:nvSpPr>
        <p:spPr>
          <a:xfrm>
            <a:off x="2283712" y="3112445"/>
            <a:ext cx="177800" cy="17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963054" y="3112445"/>
            <a:ext cx="177800" cy="1778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25757" y="3695899"/>
            <a:ext cx="177800" cy="1778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181879" y="417532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itka Banner" panose="02000505000000020004" pitchFamily="2" charset="0"/>
              </a:rPr>
              <a:t>Correct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140854" y="2797503"/>
            <a:ext cx="921548" cy="338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03557" y="2378616"/>
            <a:ext cx="104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itka Banner" panose="02000505000000020004" pitchFamily="2" charset="0"/>
              </a:rPr>
              <a:t>Wrong</a:t>
            </a:r>
          </a:p>
        </p:txBody>
      </p:sp>
      <p:cxnSp>
        <p:nvCxnSpPr>
          <p:cNvPr id="36" name="Straight Arrow Connector 35"/>
          <p:cNvCxnSpPr>
            <a:endCxn id="37" idx="0"/>
          </p:cNvCxnSpPr>
          <p:nvPr/>
        </p:nvCxnSpPr>
        <p:spPr>
          <a:xfrm>
            <a:off x="3471531" y="3776384"/>
            <a:ext cx="445768" cy="48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93721" y="4261372"/>
            <a:ext cx="104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itka Banner" panose="02000505000000020004" pitchFamily="2" charset="0"/>
              </a:rPr>
              <a:t>Wrong</a:t>
            </a:r>
          </a:p>
        </p:txBody>
      </p:sp>
      <p:cxnSp>
        <p:nvCxnSpPr>
          <p:cNvPr id="38" name="Straight Arrow Connector 37"/>
          <p:cNvCxnSpPr>
            <a:stCxn id="30" idx="3"/>
          </p:cNvCxnSpPr>
          <p:nvPr/>
        </p:nvCxnSpPr>
        <p:spPr>
          <a:xfrm flipH="1">
            <a:off x="1615787" y="3264207"/>
            <a:ext cx="693963" cy="91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28077" y="274442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itka Banner" panose="02000505000000020004" pitchFamily="2" charset="0"/>
              </a:rPr>
              <a:t>A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95862" y="27546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itka Banner" panose="02000505000000020004" pitchFamily="2" charset="0"/>
              </a:rPr>
              <a:t>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243955" y="3353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itka Banner" panose="02000505000000020004" pitchFamily="2" charset="0"/>
              </a:rPr>
              <a:t>C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Insight </a:t>
            </a: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1 -Training </a:t>
            </a: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only on correct samples gradually reduces the target 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3122" y="2370343"/>
            <a:ext cx="104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itka Banner" panose="02000505000000020004" pitchFamily="2" charset="0"/>
              </a:rPr>
              <a:t>Correct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00408" y="4262424"/>
            <a:ext cx="104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itka Banner" panose="02000505000000020004" pitchFamily="2" charset="0"/>
              </a:rPr>
              <a:t>Correct</a:t>
            </a:r>
            <a:endParaRPr lang="en-US" dirty="0">
              <a:latin typeface="Sitka Banner" panose="02000505000000020004" pitchFamily="2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75" y="1754444"/>
            <a:ext cx="4504731" cy="42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2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48" grpId="0" animBg="1"/>
      <p:bldP spid="49" grpId="0" animBg="1"/>
      <p:bldP spid="30" grpId="0" animBg="1"/>
      <p:bldP spid="31" grpId="0" animBg="1"/>
      <p:bldP spid="32" grpId="0" animBg="1"/>
      <p:bldP spid="33" grpId="0"/>
      <p:bldP spid="35" grpId="0"/>
      <p:bldP spid="35" grpId="1"/>
      <p:bldP spid="37" grpId="0"/>
      <p:bldP spid="37" grpId="1"/>
      <p:bldP spid="39" grpId="0"/>
      <p:bldP spid="40" grpId="0"/>
      <p:bldP spid="41" grpId="0"/>
      <p:bldP spid="50" grpId="0"/>
      <p:bldP spid="5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Insight 2 – MSE is a better choice when training with pseudo-labels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213" y="1394596"/>
            <a:ext cx="15748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itka Banner" panose="02000505000000020004" pitchFamily="2" charset="0"/>
              </a:rPr>
              <a:t>Cross Entropy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70118" y="1397981"/>
            <a:ext cx="15748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itka Banner" panose="02000505000000020004" pitchFamily="2" charset="0"/>
              </a:rPr>
              <a:t>Mean Square Error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14491" y="1917653"/>
            <a:ext cx="6860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92D050"/>
                </a:solidFill>
                <a:latin typeface="Sitka Banner" panose="02000505000000020004" pitchFamily="2" charset="0"/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2518" y="2556650"/>
            <a:ext cx="1605382" cy="29043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30118" y="2556649"/>
            <a:ext cx="1605382" cy="29043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64761" y="558113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itka Banner" panose="02000505000000020004" pitchFamily="2" charset="0"/>
              </a:rPr>
              <a:t>Logit space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99087" y="5581134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itka Banner" panose="02000505000000020004" pitchFamily="2" charset="0"/>
              </a:rPr>
              <a:t>Probability space</a:t>
            </a:r>
            <a:endParaRPr lang="en-US" dirty="0">
              <a:latin typeface="Sitka Banner" panose="02000505000000020004" pitchFamily="2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92979" y="3162300"/>
            <a:ext cx="177800" cy="17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270779" y="4673600"/>
            <a:ext cx="177800" cy="17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655009" y="3709432"/>
            <a:ext cx="177800" cy="17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21" idx="1"/>
          </p:cNvCxnSpPr>
          <p:nvPr/>
        </p:nvCxnSpPr>
        <p:spPr>
          <a:xfrm>
            <a:off x="1270779" y="3251200"/>
            <a:ext cx="2410268" cy="48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6"/>
            <a:endCxn id="21" idx="3"/>
          </p:cNvCxnSpPr>
          <p:nvPr/>
        </p:nvCxnSpPr>
        <p:spPr>
          <a:xfrm flipV="1">
            <a:off x="1448579" y="3861194"/>
            <a:ext cx="2232468" cy="90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874878" y="2940050"/>
            <a:ext cx="3288131" cy="1822450"/>
            <a:chOff x="874878" y="2940050"/>
            <a:chExt cx="3288131" cy="1822450"/>
          </a:xfrm>
        </p:grpSpPr>
        <p:sp>
          <p:nvSpPr>
            <p:cNvPr id="41" name="Oval 40"/>
            <p:cNvSpPr/>
            <p:nvPr/>
          </p:nvSpPr>
          <p:spPr>
            <a:xfrm>
              <a:off x="3388309" y="3715825"/>
              <a:ext cx="177800" cy="17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874878" y="2940050"/>
              <a:ext cx="3288131" cy="1822450"/>
              <a:chOff x="874878" y="2940050"/>
              <a:chExt cx="3288131" cy="182245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874878" y="3098800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258079" y="3009900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010817" y="2940050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50027" y="4584700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245379" y="4420121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474617" y="4468473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832809" y="3551023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629609" y="3468770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807409" y="3861832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985209" y="3735470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612027" y="3966987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427272" y="3506275"/>
                <a:ext cx="177800" cy="17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5" name="Rounded Rectangular Callout 44"/>
          <p:cNvSpPr/>
          <p:nvPr/>
        </p:nvSpPr>
        <p:spPr>
          <a:xfrm>
            <a:off x="4894236" y="1977505"/>
            <a:ext cx="2184658" cy="1130300"/>
          </a:xfrm>
          <a:prstGeom prst="wedgeRoundRectCallout">
            <a:avLst>
              <a:gd name="adj1" fmla="val -116735"/>
              <a:gd name="adj2" fmla="val -566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Sitka Banner" panose="02000505000000020004" pitchFamily="2" charset="0"/>
              </a:rPr>
              <a:t>No one-to-one mapping between the outputs of the </a:t>
            </a:r>
            <a:r>
              <a:rPr lang="en-US" sz="1600" dirty="0" err="1">
                <a:latin typeface="Sitka Banner" panose="02000505000000020004" pitchFamily="2" charset="0"/>
              </a:rPr>
              <a:t>Softmax</a:t>
            </a:r>
            <a:r>
              <a:rPr lang="en-US" sz="1600" dirty="0">
                <a:latin typeface="Sitka Banner" panose="02000505000000020004" pitchFamily="2" charset="0"/>
              </a:rPr>
              <a:t> layer and the </a:t>
            </a:r>
            <a:r>
              <a:rPr lang="en-US" sz="1600" dirty="0" smtClean="0">
                <a:latin typeface="Sitka Banner" panose="02000505000000020004" pitchFamily="2" charset="0"/>
              </a:rPr>
              <a:t>logits!</a:t>
            </a:r>
            <a:endParaRPr lang="en-US" sz="1600" dirty="0">
              <a:latin typeface="Sitka Banner" panose="02000505000000020004" pitchFamily="2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083876" y="2267329"/>
            <a:ext cx="2730983" cy="3426300"/>
            <a:chOff x="1083876" y="2267329"/>
            <a:chExt cx="2730983" cy="3426300"/>
          </a:xfrm>
        </p:grpSpPr>
        <p:cxnSp>
          <p:nvCxnSpPr>
            <p:cNvPr id="47" name="Straight Arrow Connector 46"/>
            <p:cNvCxnSpPr>
              <a:endCxn id="50" idx="1"/>
            </p:cNvCxnSpPr>
            <p:nvPr/>
          </p:nvCxnSpPr>
          <p:spPr>
            <a:xfrm flipV="1">
              <a:off x="1083876" y="2590495"/>
              <a:ext cx="831817" cy="393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915693" y="2267329"/>
              <a:ext cx="1899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itka Banner" panose="02000505000000020004" pitchFamily="2" charset="0"/>
                </a:rPr>
                <a:t>Target sample with pseudo-label </a:t>
              </a:r>
              <a:r>
                <a:rPr lang="en-US" b="1" dirty="0" smtClean="0">
                  <a:latin typeface="Sitka Banner" panose="02000505000000020004" pitchFamily="2" charset="0"/>
                </a:rPr>
                <a:t>C</a:t>
              </a:r>
              <a:endParaRPr lang="en-US" b="1" dirty="0">
                <a:latin typeface="Sitka Banner" panose="02000505000000020004" pitchFamily="2" charset="0"/>
              </a:endParaRPr>
            </a:p>
          </p:txBody>
        </p:sp>
        <p:cxnSp>
          <p:nvCxnSpPr>
            <p:cNvPr id="52" name="Straight Arrow Connector 51"/>
            <p:cNvCxnSpPr>
              <a:stCxn id="34" idx="5"/>
              <a:endCxn id="53" idx="1"/>
            </p:cNvCxnSpPr>
            <p:nvPr/>
          </p:nvCxnSpPr>
          <p:spPr>
            <a:xfrm>
              <a:off x="1626379" y="4620235"/>
              <a:ext cx="289314" cy="750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915693" y="5047298"/>
              <a:ext cx="1446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itka Banner" panose="02000505000000020004" pitchFamily="2" charset="0"/>
                </a:rPr>
                <a:t>Source sample with label </a:t>
              </a:r>
              <a:r>
                <a:rPr lang="en-US" b="1" dirty="0" smtClean="0">
                  <a:latin typeface="Sitka Banner" panose="02000505000000020004" pitchFamily="2" charset="0"/>
                </a:rPr>
                <a:t>C</a:t>
              </a:r>
              <a:endParaRPr lang="en-US" b="1" dirty="0">
                <a:latin typeface="Sitka Banner" panose="02000505000000020004" pitchFamily="2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643727" y="2639673"/>
            <a:ext cx="3536894" cy="3424417"/>
            <a:chOff x="8643727" y="2639673"/>
            <a:chExt cx="3536894" cy="3424417"/>
          </a:xfrm>
        </p:grpSpPr>
        <p:sp>
          <p:nvSpPr>
            <p:cNvPr id="58" name="Oval 57"/>
            <p:cNvSpPr/>
            <p:nvPr/>
          </p:nvSpPr>
          <p:spPr>
            <a:xfrm>
              <a:off x="8643727" y="2639673"/>
              <a:ext cx="1605382" cy="290434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050711" y="3807216"/>
              <a:ext cx="177800" cy="17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495211" y="3642414"/>
              <a:ext cx="177800" cy="17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9292011" y="3560161"/>
              <a:ext cx="177800" cy="17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9469811" y="3953223"/>
              <a:ext cx="177800" cy="17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9647611" y="3826861"/>
              <a:ext cx="177800" cy="17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9274429" y="4058378"/>
              <a:ext cx="177800" cy="17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9089674" y="3597666"/>
              <a:ext cx="177800" cy="17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9304711" y="3797819"/>
              <a:ext cx="177800" cy="177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>
              <a:stCxn id="69" idx="7"/>
              <a:endCxn id="76" idx="1"/>
            </p:cNvCxnSpPr>
            <p:nvPr/>
          </p:nvCxnSpPr>
          <p:spPr>
            <a:xfrm flipV="1">
              <a:off x="9443773" y="3135390"/>
              <a:ext cx="837682" cy="4508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0281455" y="2812224"/>
              <a:ext cx="1899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itka Banner" panose="02000505000000020004" pitchFamily="2" charset="0"/>
                </a:rPr>
                <a:t>Target sample with pseudo-label </a:t>
              </a:r>
              <a:r>
                <a:rPr lang="en-US" b="1" dirty="0" smtClean="0">
                  <a:latin typeface="Sitka Banner" panose="02000505000000020004" pitchFamily="2" charset="0"/>
                </a:rPr>
                <a:t>C</a:t>
              </a:r>
              <a:endParaRPr lang="en-US" b="1" dirty="0">
                <a:latin typeface="Sitka Banner" panose="02000505000000020004" pitchFamily="2" charset="0"/>
              </a:endParaRPr>
            </a:p>
          </p:txBody>
        </p:sp>
        <p:cxnSp>
          <p:nvCxnSpPr>
            <p:cNvPr id="77" name="Straight Arrow Connector 76"/>
            <p:cNvCxnSpPr>
              <a:stCxn id="71" idx="5"/>
              <a:endCxn id="78" idx="1"/>
            </p:cNvCxnSpPr>
            <p:nvPr/>
          </p:nvCxnSpPr>
          <p:spPr>
            <a:xfrm>
              <a:off x="9799373" y="3978623"/>
              <a:ext cx="552504" cy="606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0351877" y="4261534"/>
              <a:ext cx="1446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itka Banner" panose="02000505000000020004" pitchFamily="2" charset="0"/>
                </a:rPr>
                <a:t>Source sample with label </a:t>
              </a:r>
              <a:r>
                <a:rPr lang="en-US" b="1" dirty="0" smtClean="0">
                  <a:latin typeface="Sitka Banner" panose="02000505000000020004" pitchFamily="2" charset="0"/>
                </a:rPr>
                <a:t>C</a:t>
              </a:r>
              <a:endParaRPr lang="en-US" b="1" dirty="0">
                <a:latin typeface="Sitka Banner" panose="02000505000000020004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871781" y="5694758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itka Banner" panose="02000505000000020004" pitchFamily="2" charset="0"/>
                </a:rPr>
                <a:t>Logit space</a:t>
              </a:r>
              <a:endParaRPr lang="en-US" dirty="0">
                <a:latin typeface="Sitka Banner" panose="02000505000000020004" pitchFamily="2" charset="0"/>
              </a:endParaRPr>
            </a:p>
          </p:txBody>
        </p:sp>
      </p:grpSp>
      <p:sp>
        <p:nvSpPr>
          <p:cNvPr id="83" name="Rounded Rectangular Callout 82"/>
          <p:cNvSpPr/>
          <p:nvPr/>
        </p:nvSpPr>
        <p:spPr>
          <a:xfrm>
            <a:off x="6225096" y="3854971"/>
            <a:ext cx="2184658" cy="1130300"/>
          </a:xfrm>
          <a:prstGeom prst="wedgeRoundRectCallout">
            <a:avLst>
              <a:gd name="adj1" fmla="val 68126"/>
              <a:gd name="adj2" fmla="val -1869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latin typeface="Sitka Banner" panose="02000505000000020004" pitchFamily="2" charset="0"/>
              </a:rPr>
              <a:t>Mitigates </a:t>
            </a:r>
            <a:r>
              <a:rPr lang="en-US" sz="1600" b="1" dirty="0">
                <a:latin typeface="Sitka Banner" panose="02000505000000020004" pitchFamily="2" charset="0"/>
              </a:rPr>
              <a:t>the domain gap between the source and the target samples at logit </a:t>
            </a:r>
            <a:r>
              <a:rPr lang="en-US" sz="1600" b="1" dirty="0" smtClean="0">
                <a:latin typeface="Sitka Banner" panose="02000505000000020004" pitchFamily="2" charset="0"/>
              </a:rPr>
              <a:t>space!</a:t>
            </a:r>
            <a:endParaRPr lang="en-US" sz="1600" b="1" dirty="0"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70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1" grpId="0" animBg="1"/>
      <p:bldP spid="14" grpId="0" animBg="1"/>
      <p:bldP spid="15" grpId="0"/>
      <p:bldP spid="16" grpId="0"/>
      <p:bldP spid="17" grpId="0" animBg="1"/>
      <p:bldP spid="18" grpId="0" animBg="1"/>
      <p:bldP spid="21" grpId="0" animBg="1"/>
      <p:bldP spid="45" grpId="0" animBg="1"/>
      <p:bldP spid="8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84461" y="1673178"/>
            <a:ext cx="6046015" cy="4178618"/>
            <a:chOff x="5762071" y="1865170"/>
            <a:chExt cx="6046015" cy="4178618"/>
          </a:xfrm>
        </p:grpSpPr>
        <p:sp>
          <p:nvSpPr>
            <p:cNvPr id="3" name="Rectangle 2"/>
            <p:cNvSpPr/>
            <p:nvPr/>
          </p:nvSpPr>
          <p:spPr>
            <a:xfrm>
              <a:off x="5762071" y="1865170"/>
              <a:ext cx="2370262" cy="10897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itka Banner" panose="02000505000000020004" pitchFamily="2" charset="0"/>
                </a:rPr>
                <a:t>Assign pseudo-labels to the target domain samples</a:t>
              </a:r>
              <a:endParaRPr lang="en-US" sz="2400" dirty="0">
                <a:latin typeface="Sitka Banner" panose="02000505000000020004" pitchFamily="2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762071" y="3409602"/>
              <a:ext cx="2370262" cy="10897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itka Banner" panose="02000505000000020004" pitchFamily="2" charset="0"/>
                </a:rPr>
                <a:t>Exclude wrong samples</a:t>
              </a:r>
              <a:endParaRPr lang="en-US" sz="2400" dirty="0">
                <a:latin typeface="Sitka Banner" panose="02000505000000020004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762071" y="4954034"/>
              <a:ext cx="2370262" cy="10897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itka Banner" panose="02000505000000020004" pitchFamily="2" charset="0"/>
                </a:rPr>
                <a:t>Train on correct samples with MSE loss</a:t>
              </a:r>
              <a:endParaRPr lang="en-US" sz="2400" dirty="0">
                <a:latin typeface="Sitka Banner" panose="02000505000000020004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437824" y="3409602"/>
              <a:ext cx="2370262" cy="10897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Sitka Banner" panose="02000505000000020004" pitchFamily="2" charset="0"/>
                </a:rPr>
                <a:t>Gradually reduce the target error!</a:t>
              </a:r>
              <a:endParaRPr lang="en-US" sz="2400" dirty="0">
                <a:latin typeface="Sitka Banner" panose="02000505000000020004" pitchFamily="2" charset="0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432800" y="3759200"/>
              <a:ext cx="827314" cy="5293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/>
          <p:cNvSpPr/>
          <p:nvPr/>
        </p:nvSpPr>
        <p:spPr>
          <a:xfrm>
            <a:off x="3834161" y="1520694"/>
            <a:ext cx="1741715" cy="1035867"/>
          </a:xfrm>
          <a:prstGeom prst="wedgeRectCallout">
            <a:avLst>
              <a:gd name="adj1" fmla="val -93700"/>
              <a:gd name="adj2" fmla="val 116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Sitka Banner" panose="02000505000000020004" pitchFamily="2" charset="0"/>
              </a:rPr>
              <a:t>?</a:t>
            </a:r>
            <a:endParaRPr lang="en-US" sz="4400" dirty="0">
              <a:latin typeface="Sitka Banner" panose="02000505000000020004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Proposed Solution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 rot="20731774">
            <a:off x="8348733" y="1976570"/>
            <a:ext cx="2566294" cy="1086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itka Banner" panose="02000505000000020004" pitchFamily="2" charset="0"/>
              </a:rPr>
              <a:t>Can’t tell which samples are wrong with 100% confidence!</a:t>
            </a:r>
          </a:p>
        </p:txBody>
      </p:sp>
      <p:sp>
        <p:nvSpPr>
          <p:cNvPr id="12" name="Rectangle 11"/>
          <p:cNvSpPr/>
          <p:nvPr/>
        </p:nvSpPr>
        <p:spPr>
          <a:xfrm rot="20731774">
            <a:off x="8348733" y="3732392"/>
            <a:ext cx="2566294" cy="1086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itka Banner" panose="02000505000000020004" pitchFamily="2" charset="0"/>
              </a:rPr>
              <a:t>Don’t know target domain labels!</a:t>
            </a:r>
            <a:endParaRPr lang="en-US" sz="2000" dirty="0"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02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6218"/>
            <a:ext cx="5225143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Insight </a:t>
            </a:r>
            <a:r>
              <a:rPr lang="en-US" dirty="0"/>
              <a:t>3 </a:t>
            </a:r>
            <a:r>
              <a:rPr lang="en-US" dirty="0" smtClean="0"/>
              <a:t>–  an </a:t>
            </a:r>
            <a:r>
              <a:rPr lang="en-US" dirty="0"/>
              <a:t>uncertainty metric can guide which predictions are wrong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95392" y="377371"/>
                <a:ext cx="6114805" cy="566729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𝐶𝑒𝑟𝑡𝑎𝑖𝑛𝑡𝑦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𝑆𝑐𝑜𝑟𝑒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𝐿𝑎𝑟𝑔𝑒𝑠𝑡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𝐿𝑎𝑟𝑔𝑒𝑠𝑡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sz="2000" dirty="0" smtClean="0"/>
              </a:p>
              <a:p>
                <a:r>
                  <a:rPr lang="en-US" sz="2400" dirty="0" smtClean="0"/>
                  <a:t>Among the samples with the </a:t>
                </a:r>
                <a:r>
                  <a:rPr lang="en-US" sz="2400" dirty="0"/>
                  <a:t>same </a:t>
                </a:r>
                <a:r>
                  <a:rPr lang="en-US" sz="2400" dirty="0" smtClean="0"/>
                  <a:t>pseudo-label, </a:t>
                </a:r>
                <a:r>
                  <a:rPr lang="en-US" sz="2400" dirty="0"/>
                  <a:t>there is a relation between </a:t>
                </a:r>
                <a:r>
                  <a:rPr lang="en-US" sz="2400" dirty="0" smtClean="0"/>
                  <a:t>this certainty score and </a:t>
                </a:r>
                <a:r>
                  <a:rPr lang="en-US" sz="2400" dirty="0"/>
                  <a:t>the chance of </a:t>
                </a:r>
                <a:r>
                  <a:rPr lang="en-US" sz="2400" dirty="0" smtClean="0"/>
                  <a:t>being predicted wrongly.</a:t>
                </a:r>
              </a:p>
              <a:p>
                <a:r>
                  <a:rPr lang="en-US" sz="2400" dirty="0" smtClean="0"/>
                  <a:t>Smaller certainty score         Higher chance of a wrong prediction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5392" y="377371"/>
                <a:ext cx="6114805" cy="5667294"/>
              </a:xfrm>
              <a:blipFill>
                <a:blip r:embed="rId3"/>
                <a:stretch>
                  <a:fillRect l="-1296" t="-968" r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53" y="2992192"/>
            <a:ext cx="3782761" cy="364809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8781822" y="2345770"/>
            <a:ext cx="420914" cy="1596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7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388753"/>
            <a:ext cx="10515600" cy="1200710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  <a:latin typeface="Bernard MT Condensed" panose="02050806060905020404" pitchFamily="18" charset="0"/>
                <a:ea typeface="Museo 700" charset="0"/>
                <a:cs typeface="Museo 700" charset="0"/>
              </a:rPr>
              <a:t>Rise of Deep Learning</a:t>
            </a:r>
            <a:endParaRPr lang="en-US" dirty="0">
              <a:solidFill>
                <a:schemeClr val="accent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useo 500" panose="020000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58D4A-1C94-4512-A080-25C5DFA9D6B3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76" y="959740"/>
            <a:ext cx="328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Classification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pic>
        <p:nvPicPr>
          <p:cNvPr id="4098" name="Picture 2" descr="Image result for imagenet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1421405"/>
            <a:ext cx="5715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56" y="1560950"/>
            <a:ext cx="5715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peech recognition neural netwo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99" y="1542810"/>
            <a:ext cx="5722239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88" y="1554496"/>
            <a:ext cx="5708036" cy="47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malware detec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42" y="1540723"/>
            <a:ext cx="5745817" cy="477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7576" y="1426901"/>
            <a:ext cx="328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Localization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76" y="1919480"/>
            <a:ext cx="328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Speech Recognition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438" y="2379996"/>
            <a:ext cx="328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Language Processing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76" y="2872575"/>
            <a:ext cx="328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Malware Detection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itka Banner" panose="02000505000000020004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76" y="3333091"/>
            <a:ext cx="328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tka Banner" panose="02000505000000020004" pitchFamily="2" charset="0"/>
              </a:rPr>
              <a:t>Autonomous Car</a:t>
            </a:r>
          </a:p>
        </p:txBody>
      </p:sp>
      <p:pic>
        <p:nvPicPr>
          <p:cNvPr id="4110" name="Picture 14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42" y="1501597"/>
            <a:ext cx="5738854" cy="480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5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0.03242 1.48148E-6 C -0.04687 1.48148E-6 -0.06484 -0.14514 -0.06484 -0.26296 L -0.06484 -0.52616 " pathEditMode="relative" rAng="10800000" ptsTypes="AA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-2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-0.55885 0.2891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43" y="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10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-0.51302 0.2423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4102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6 -0.00579 L -0.46172 0.18078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06" y="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500" fill="hold"/>
                                        <p:tgtEl>
                                          <p:spTgt spid="4104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28 -0.06274 L -0.40547 0.1125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38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410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28 -0.06273 L -0.34102 0.05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21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4110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28 -0.06273 L -0.28633 0.00023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7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6" grpId="0"/>
      <p:bldP spid="17" grpId="0"/>
      <p:bldP spid="18" grpId="0"/>
      <p:bldP spid="19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Insight 4 – the timing of inclusion of a wrong-prediction matters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1885" y="1529193"/>
            <a:ext cx="44123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Sitka Banner" panose="02000505000000020004" pitchFamily="2" charset="0"/>
              </a:rPr>
              <a:t>Early inclusion</a:t>
            </a:r>
            <a:r>
              <a:rPr lang="en-US" sz="2400" dirty="0">
                <a:latin typeface="Sitka Banner" panose="02000505000000020004" pitchFamily="2" charset="0"/>
              </a:rPr>
              <a:t> of wrong samples into the training procedure deteriorates the model's performance on the target domain </a:t>
            </a:r>
            <a:r>
              <a:rPr lang="en-US" sz="2400" b="1" dirty="0">
                <a:latin typeface="Sitka Banner" panose="02000505000000020004" pitchFamily="2" charset="0"/>
              </a:rPr>
              <a:t>more</a:t>
            </a:r>
            <a:r>
              <a:rPr lang="en-US" sz="2400" dirty="0">
                <a:latin typeface="Sitka Banner" panose="02000505000000020004" pitchFamily="2" charset="0"/>
              </a:rPr>
              <a:t> than later inclusion</a:t>
            </a:r>
            <a:r>
              <a:rPr lang="en-US" sz="2400" dirty="0" smtClean="0">
                <a:latin typeface="Sitka Banner" panose="02000505000000020004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Sitka Banner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itka Banner" panose="02000505000000020004" pitchFamily="2" charset="0"/>
              </a:rPr>
              <a:t>Because of the same propagation </a:t>
            </a:r>
            <a:r>
              <a:rPr lang="en-US" sz="2400" dirty="0" smtClean="0">
                <a:latin typeface="Sitka Banner" panose="02000505000000020004" pitchFamily="2" charset="0"/>
              </a:rPr>
              <a:t>phenomenon, </a:t>
            </a:r>
            <a:r>
              <a:rPr lang="en-US" sz="2400" dirty="0">
                <a:latin typeface="Sitka Banner" panose="02000505000000020004" pitchFamily="2" charset="0"/>
              </a:rPr>
              <a:t>we explained for insight </a:t>
            </a:r>
            <a:r>
              <a:rPr lang="en-US" sz="2400" dirty="0" smtClean="0">
                <a:latin typeface="Sitka Banner" panose="02000505000000020004" pitchFamily="2" charset="0"/>
              </a:rPr>
              <a:t>1.</a:t>
            </a:r>
            <a:endParaRPr lang="en-US" sz="2400" dirty="0">
              <a:latin typeface="Sitka Banner" panose="02000505000000020004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90" y="1442496"/>
            <a:ext cx="3556754" cy="358971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508556" y="1434876"/>
            <a:ext cx="175261" cy="3158533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88580" y="5232400"/>
            <a:ext cx="211582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Trained each model for 10 epochs.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>
          <a:xfrm>
            <a:off x="2941871" y="5282302"/>
            <a:ext cx="3724716" cy="1284353"/>
          </a:xfrm>
          <a:prstGeom prst="borderCallout1">
            <a:avLst>
              <a:gd name="adj1" fmla="val 568"/>
              <a:gd name="adj2" fmla="val 53156"/>
              <a:gd name="adj3" fmla="val -63989"/>
              <a:gd name="adj4" fmla="val 123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7% reduction</a:t>
            </a:r>
            <a:r>
              <a:rPr lang="en-US" dirty="0" smtClean="0"/>
              <a:t> in final accuracy when the wrong samples were included in the first epoch compared to when they were included in the last epoch.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5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/>
        </p:nvSpPr>
        <p:spPr>
          <a:xfrm>
            <a:off x="7106395" y="1838738"/>
            <a:ext cx="1650253" cy="1613646"/>
          </a:xfrm>
          <a:prstGeom prst="ellipse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Proportional Progressive Pseudo Labeling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267" y="1355463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itka Banner" panose="02000505000000020004" pitchFamily="2" charset="0"/>
              </a:rPr>
              <a:t>Train the model on the source domain.</a:t>
            </a: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266" y="2066279"/>
            <a:ext cx="62166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itka Banner" panose="02000505000000020004" pitchFamily="2" charset="0"/>
              </a:rPr>
              <a:t>In each iteration of PPPL: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Banner" panose="02000505000000020004" pitchFamily="2" charset="0"/>
              </a:rPr>
              <a:t>Feed all the target domain samples to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Banner" panose="02000505000000020004" pitchFamily="2" charset="0"/>
              </a:rPr>
              <a:t>Assign a pseudo-label to each of them based on the largest score the model outputs.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Banner" panose="02000505000000020004" pitchFamily="2" charset="0"/>
              </a:rPr>
              <a:t>Group target domain samples based on their pseudo-labels, </a:t>
            </a:r>
            <a:r>
              <a:rPr lang="en-US" sz="2000" dirty="0">
                <a:latin typeface="Sitka Banner" panose="02000505000000020004" pitchFamily="2" charset="0"/>
              </a:rPr>
              <a:t>calculate the certainty score for each </a:t>
            </a:r>
            <a:r>
              <a:rPr lang="en-US" sz="2000" dirty="0" smtClean="0">
                <a:latin typeface="Sitka Banner" panose="02000505000000020004" pitchFamily="2" charset="0"/>
              </a:rPr>
              <a:t>sample.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Sitka Banner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itka Banner" panose="02000505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22223" y="2066278"/>
            <a:ext cx="1627093" cy="1161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541558" y="2116730"/>
            <a:ext cx="567764" cy="974078"/>
            <a:chOff x="7541558" y="2116730"/>
            <a:chExt cx="567764" cy="974078"/>
          </a:xfrm>
        </p:grpSpPr>
        <p:sp>
          <p:nvSpPr>
            <p:cNvPr id="10" name="Oval 9"/>
            <p:cNvSpPr/>
            <p:nvPr/>
          </p:nvSpPr>
          <p:spPr>
            <a:xfrm>
              <a:off x="7541558" y="2573930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80617" y="2913008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931522" y="2116730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630458" y="2255901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973358" y="2378861"/>
            <a:ext cx="538629" cy="614169"/>
            <a:chOff x="7973358" y="2378861"/>
            <a:chExt cx="538629" cy="614169"/>
          </a:xfrm>
        </p:grpSpPr>
        <p:sp>
          <p:nvSpPr>
            <p:cNvPr id="13" name="Oval 12"/>
            <p:cNvSpPr/>
            <p:nvPr/>
          </p:nvSpPr>
          <p:spPr>
            <a:xfrm>
              <a:off x="8212417" y="2815230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973358" y="2657514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334187" y="2485030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071969" y="2378861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36117" y="2421530"/>
            <a:ext cx="903941" cy="778462"/>
            <a:chOff x="7336117" y="2421530"/>
            <a:chExt cx="903941" cy="778462"/>
          </a:xfrm>
        </p:grpSpPr>
        <p:sp>
          <p:nvSpPr>
            <p:cNvPr id="9" name="Oval 8"/>
            <p:cNvSpPr/>
            <p:nvPr/>
          </p:nvSpPr>
          <p:spPr>
            <a:xfrm>
              <a:off x="7505325" y="2870999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809751" y="2467761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336117" y="2421530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062258" y="3022192"/>
              <a:ext cx="177800" cy="177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837757" y="1437281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itka Banner" panose="02000505000000020004" pitchFamily="2" charset="0"/>
              </a:rPr>
              <a:t>Target domain samples</a:t>
            </a:r>
            <a:endParaRPr lang="en-US" dirty="0">
              <a:latin typeface="Sitka Banner" panose="02000505000000020004" pitchFamily="2" charset="0"/>
            </a:endParaRPr>
          </a:p>
        </p:txBody>
      </p:sp>
      <p:cxnSp>
        <p:nvCxnSpPr>
          <p:cNvPr id="36" name="Straight Arrow Connector 35"/>
          <p:cNvCxnSpPr>
            <a:stCxn id="33" idx="6"/>
            <a:endCxn id="8" idx="1"/>
          </p:cNvCxnSpPr>
          <p:nvPr/>
        </p:nvCxnSpPr>
        <p:spPr>
          <a:xfrm>
            <a:off x="8756648" y="2645561"/>
            <a:ext cx="965575" cy="1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537887" y="3629762"/>
            <a:ext cx="5654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Sitka Banner" panose="02000505000000020004" pitchFamily="2" charset="0"/>
              </a:rPr>
              <a:t>exclude wrong </a:t>
            </a:r>
            <a:r>
              <a:rPr lang="en-US" b="1" dirty="0" smtClean="0">
                <a:latin typeface="Sitka Banner" panose="02000505000000020004" pitchFamily="2" charset="0"/>
              </a:rPr>
              <a:t>predictions, </a:t>
            </a:r>
            <a:r>
              <a:rPr lang="en-US" b="1" dirty="0">
                <a:latin typeface="Sitka Banner" panose="02000505000000020004" pitchFamily="2" charset="0"/>
              </a:rPr>
              <a:t>or delay training on such samples or reduce their impact on the model </a:t>
            </a:r>
            <a:r>
              <a:rPr lang="en-US" b="1" dirty="0" smtClean="0">
                <a:latin typeface="Sitka Banner" panose="02000505000000020004" pitchFamily="2" charset="0"/>
              </a:rPr>
              <a:t>parameters.</a:t>
            </a:r>
            <a:endParaRPr lang="en-US" b="1" dirty="0">
              <a:latin typeface="Sitka Banner" panose="02000505000000020004" pitchFamily="2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808258" y="4752463"/>
            <a:ext cx="2398903" cy="369332"/>
            <a:chOff x="7808258" y="5074291"/>
            <a:chExt cx="2398903" cy="369332"/>
          </a:xfrm>
        </p:grpSpPr>
        <p:sp>
          <p:nvSpPr>
            <p:cNvPr id="40" name="Oval 39"/>
            <p:cNvSpPr/>
            <p:nvPr/>
          </p:nvSpPr>
          <p:spPr>
            <a:xfrm>
              <a:off x="7808258" y="5170169"/>
              <a:ext cx="177800" cy="177800"/>
            </a:xfrm>
            <a:prstGeom prst="ellipse">
              <a:avLst/>
            </a:prstGeom>
            <a:solidFill>
              <a:schemeClr val="accent4">
                <a:alpha val="1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8074113" y="5170057"/>
              <a:ext cx="177800" cy="177800"/>
            </a:xfrm>
            <a:prstGeom prst="ellipse">
              <a:avLst/>
            </a:prstGeom>
            <a:solidFill>
              <a:schemeClr val="accent4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8334187" y="5170057"/>
              <a:ext cx="177800" cy="17780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8594261" y="5170057"/>
              <a:ext cx="177800" cy="177800"/>
            </a:xfrm>
            <a:prstGeom prst="ellipse">
              <a:avLst/>
            </a:prstGeom>
            <a:solidFill>
              <a:schemeClr val="accent4"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243358" y="5170169"/>
              <a:ext cx="177800" cy="177800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9509213" y="5170057"/>
              <a:ext cx="177800" cy="177800"/>
            </a:xfrm>
            <a:prstGeom prst="ellipse">
              <a:avLst/>
            </a:prstGeom>
            <a:solidFill>
              <a:schemeClr val="accent4">
                <a:alpha val="6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9769287" y="5170057"/>
              <a:ext cx="177800" cy="177800"/>
            </a:xfrm>
            <a:prstGeom prst="ellipse">
              <a:avLst/>
            </a:prstGeom>
            <a:solidFill>
              <a:schemeClr val="accent4">
                <a:alpha val="8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0029361" y="5170057"/>
              <a:ext cx="177800" cy="1778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36027" y="507429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cxnSp>
        <p:nvCxnSpPr>
          <p:cNvPr id="56" name="Curved Connector 55"/>
          <p:cNvCxnSpPr>
            <a:stCxn id="8" idx="3"/>
            <a:endCxn id="33" idx="7"/>
          </p:cNvCxnSpPr>
          <p:nvPr/>
        </p:nvCxnSpPr>
        <p:spPr>
          <a:xfrm flipH="1" flipV="1">
            <a:off x="8514974" y="2075051"/>
            <a:ext cx="2834342" cy="571735"/>
          </a:xfrm>
          <a:prstGeom prst="curvedConnector4">
            <a:avLst>
              <a:gd name="adj1" fmla="val -21171"/>
              <a:gd name="adj2" fmla="val 161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7541558" y="2116730"/>
            <a:ext cx="567764" cy="974078"/>
            <a:chOff x="7541558" y="2116730"/>
            <a:chExt cx="567764" cy="974078"/>
          </a:xfrm>
        </p:grpSpPr>
        <p:sp>
          <p:nvSpPr>
            <p:cNvPr id="61" name="Oval 60"/>
            <p:cNvSpPr/>
            <p:nvPr/>
          </p:nvSpPr>
          <p:spPr>
            <a:xfrm>
              <a:off x="7541558" y="2573930"/>
              <a:ext cx="177800" cy="1778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7780617" y="2913008"/>
              <a:ext cx="177800" cy="1778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7931522" y="2116730"/>
              <a:ext cx="177800" cy="1778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7630458" y="2255901"/>
              <a:ext cx="177800" cy="1778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973358" y="2378861"/>
            <a:ext cx="538629" cy="614169"/>
            <a:chOff x="7973358" y="2378861"/>
            <a:chExt cx="538629" cy="614169"/>
          </a:xfrm>
        </p:grpSpPr>
        <p:sp>
          <p:nvSpPr>
            <p:cNvPr id="66" name="Oval 65"/>
            <p:cNvSpPr/>
            <p:nvPr/>
          </p:nvSpPr>
          <p:spPr>
            <a:xfrm>
              <a:off x="8212417" y="2815230"/>
              <a:ext cx="177800" cy="177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973358" y="2657514"/>
              <a:ext cx="177800" cy="177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8334187" y="2485030"/>
              <a:ext cx="177800" cy="177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8071969" y="2378861"/>
              <a:ext cx="177800" cy="177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336117" y="2421530"/>
            <a:ext cx="903941" cy="778462"/>
            <a:chOff x="7336117" y="2421530"/>
            <a:chExt cx="903941" cy="778462"/>
          </a:xfrm>
        </p:grpSpPr>
        <p:sp>
          <p:nvSpPr>
            <p:cNvPr id="71" name="Oval 70"/>
            <p:cNvSpPr/>
            <p:nvPr/>
          </p:nvSpPr>
          <p:spPr>
            <a:xfrm>
              <a:off x="7505325" y="2870999"/>
              <a:ext cx="177800" cy="177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809751" y="2467761"/>
              <a:ext cx="177800" cy="177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7336117" y="2421530"/>
              <a:ext cx="177800" cy="177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062258" y="3022192"/>
              <a:ext cx="177800" cy="177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7700867" y="4495224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itka Banner" panose="02000505000000020004" pitchFamily="2" charset="0"/>
              </a:rPr>
              <a:t>Less certain</a:t>
            </a:r>
            <a:endParaRPr lang="en-US" sz="1400" dirty="0">
              <a:latin typeface="Sitka Banner" panose="02000505000000020004" pitchFamily="2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325178" y="4495224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itka Banner" panose="02000505000000020004" pitchFamily="2" charset="0"/>
              </a:rPr>
              <a:t>More certain</a:t>
            </a:r>
            <a:endParaRPr lang="en-US" sz="1400" dirty="0"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1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" grpId="0"/>
      <p:bldP spid="8" grpId="0" animBg="1"/>
      <p:bldP spid="34" grpId="0"/>
      <p:bldP spid="37" grpId="0"/>
      <p:bldP spid="75" grpId="0"/>
      <p:bldP spid="7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/>
        </p:nvSpPr>
        <p:spPr>
          <a:xfrm>
            <a:off x="7106395" y="1838738"/>
            <a:ext cx="1650253" cy="1613646"/>
          </a:xfrm>
          <a:prstGeom prst="ellipse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Proportional Progressive Pseudo Labeling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267" y="1355463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itka Banner" panose="02000505000000020004" pitchFamily="2" charset="0"/>
              </a:rPr>
              <a:t>Train the model on the source domain.</a:t>
            </a:r>
            <a:endParaRPr lang="en-US" sz="2000" dirty="0">
              <a:latin typeface="Sitka Banner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1267" y="2066278"/>
                <a:ext cx="6231934" cy="5759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Sitka Banner" panose="02000505000000020004" pitchFamily="2" charset="0"/>
                  </a:rPr>
                  <a:t>In each iteration of PPPL: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Sitka Banner" panose="02000505000000020004" pitchFamily="2" charset="0"/>
                  </a:rPr>
                  <a:t>Feed all the target domain samples to the model.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Sitka Banner" panose="02000505000000020004" pitchFamily="2" charset="0"/>
                  </a:rPr>
                  <a:t>Assign a pseudo-label to each of them based on the largest score the model outputs.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Sitka Banner" panose="02000505000000020004" pitchFamily="2" charset="0"/>
                  </a:rPr>
                  <a:t>Group target domain samples based on their pseudo-labels, </a:t>
                </a:r>
                <a:r>
                  <a:rPr lang="en-US" sz="2000" dirty="0">
                    <a:latin typeface="Sitka Banner" panose="02000505000000020004" pitchFamily="2" charset="0"/>
                  </a:rPr>
                  <a:t>calculate the certainty score for each </a:t>
                </a:r>
                <a:r>
                  <a:rPr lang="en-US" sz="2000" dirty="0" smtClean="0">
                    <a:latin typeface="Sitka Banner" panose="02000505000000020004" pitchFamily="2" charset="0"/>
                  </a:rPr>
                  <a:t>sample.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Sitka Banner" panose="02000505000000020004" pitchFamily="2" charset="0"/>
                  </a:rPr>
                  <a:t>Assign a weight value to each sample based on its certainty score.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Sitka Banner" panose="02000505000000020004" pitchFamily="2" charset="0"/>
                  </a:rPr>
                  <a:t>Calculate </a:t>
                </a:r>
                <a:r>
                  <a:rPr lang="en-US" sz="2000" dirty="0">
                    <a:latin typeface="Sitka Banner" panose="02000505000000020004" pitchFamily="2" charset="0"/>
                  </a:rPr>
                  <a:t>the proportion of target domain samples </a:t>
                </a:r>
                <a:r>
                  <a:rPr lang="en-US" sz="2000" dirty="0" smtClean="0">
                    <a:latin typeface="Sitka Banner" panose="02000505000000020004" pitchFamily="2" charset="0"/>
                  </a:rPr>
                  <a:t>with the same pseudo-label to the target domain sample size.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Sitka Banner" panose="02000505000000020004" pitchFamily="2" charset="0"/>
                  </a:rPr>
                  <a:t>Keep excluding the least certain samples from each group until its class proportion becomes equal to its expected value.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Sitka Banner" panose="02000505000000020004" pitchFamily="2" charset="0"/>
                  </a:rPr>
                  <a:t>Add some samples from the source domain to the train set and train the model with </a:t>
                </a:r>
                <a:r>
                  <a:rPr lang="en-US" sz="2000" dirty="0" smtClean="0">
                    <a:latin typeface="Sitka Banner" panose="02000505000000020004" pitchFamily="2" charset="0"/>
                  </a:rPr>
                  <a:t>MSE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Sitka Banner" panose="02000505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Sitka Banner" panose="02000505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Sitka Banner" panose="02000505000000020004" pitchFamily="2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7" y="2066278"/>
                <a:ext cx="6231934" cy="5759141"/>
              </a:xfrm>
              <a:prstGeom prst="rect">
                <a:avLst/>
              </a:prstGeom>
              <a:blipFill>
                <a:blip r:embed="rId3"/>
                <a:stretch>
                  <a:fillRect l="-1076" t="-635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9722223" y="2066278"/>
            <a:ext cx="1627093" cy="1161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505325" y="2870999"/>
            <a:ext cx="177800" cy="177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541558" y="2573930"/>
            <a:ext cx="177800" cy="1778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809751" y="2467761"/>
            <a:ext cx="177800" cy="177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80617" y="2913008"/>
            <a:ext cx="177800" cy="1778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12417" y="2815230"/>
            <a:ext cx="177800" cy="177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973358" y="2657514"/>
            <a:ext cx="177800" cy="177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36117" y="2421530"/>
            <a:ext cx="177800" cy="177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931522" y="2116730"/>
            <a:ext cx="177800" cy="1778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334187" y="2485030"/>
            <a:ext cx="177800" cy="177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630458" y="2255901"/>
            <a:ext cx="177800" cy="1778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071969" y="2378861"/>
            <a:ext cx="177800" cy="177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62258" y="3022192"/>
            <a:ext cx="177800" cy="177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8316" y="1437344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itka Banner" panose="02000505000000020004" pitchFamily="2" charset="0"/>
              </a:rPr>
              <a:t>Target domain samples</a:t>
            </a:r>
            <a:endParaRPr lang="en-US" dirty="0">
              <a:latin typeface="Sitka Banner" panose="02000505000000020004" pitchFamily="2" charset="0"/>
            </a:endParaRPr>
          </a:p>
        </p:txBody>
      </p:sp>
      <p:cxnSp>
        <p:nvCxnSpPr>
          <p:cNvPr id="36" name="Straight Arrow Connector 35"/>
          <p:cNvCxnSpPr>
            <a:stCxn id="33" idx="6"/>
            <a:endCxn id="8" idx="1"/>
          </p:cNvCxnSpPr>
          <p:nvPr/>
        </p:nvCxnSpPr>
        <p:spPr>
          <a:xfrm>
            <a:off x="8756648" y="2645561"/>
            <a:ext cx="965575" cy="1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808258" y="4752463"/>
            <a:ext cx="2398903" cy="369332"/>
            <a:chOff x="7808258" y="5074291"/>
            <a:chExt cx="2398903" cy="369332"/>
          </a:xfrm>
        </p:grpSpPr>
        <p:sp>
          <p:nvSpPr>
            <p:cNvPr id="40" name="Oval 39"/>
            <p:cNvSpPr/>
            <p:nvPr/>
          </p:nvSpPr>
          <p:spPr>
            <a:xfrm>
              <a:off x="7808258" y="5170169"/>
              <a:ext cx="177800" cy="177800"/>
            </a:xfrm>
            <a:prstGeom prst="ellipse">
              <a:avLst/>
            </a:prstGeom>
            <a:solidFill>
              <a:schemeClr val="accent4">
                <a:alpha val="1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8074113" y="5170057"/>
              <a:ext cx="177800" cy="177800"/>
            </a:xfrm>
            <a:prstGeom prst="ellipse">
              <a:avLst/>
            </a:prstGeom>
            <a:solidFill>
              <a:schemeClr val="accent4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8334187" y="5170057"/>
              <a:ext cx="177800" cy="17780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8594261" y="5170057"/>
              <a:ext cx="177800" cy="177800"/>
            </a:xfrm>
            <a:prstGeom prst="ellipse">
              <a:avLst/>
            </a:prstGeom>
            <a:solidFill>
              <a:schemeClr val="accent4"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9243358" y="5170169"/>
              <a:ext cx="177800" cy="177800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9509213" y="5170057"/>
              <a:ext cx="177800" cy="177800"/>
            </a:xfrm>
            <a:prstGeom prst="ellipse">
              <a:avLst/>
            </a:prstGeom>
            <a:solidFill>
              <a:schemeClr val="accent4">
                <a:alpha val="6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9769287" y="5170057"/>
              <a:ext cx="177800" cy="177800"/>
            </a:xfrm>
            <a:prstGeom prst="ellipse">
              <a:avLst/>
            </a:prstGeom>
            <a:solidFill>
              <a:schemeClr val="accent4">
                <a:alpha val="8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0029361" y="5170057"/>
              <a:ext cx="177800" cy="17780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36027" y="507429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</p:grpSp>
      <p:sp>
        <p:nvSpPr>
          <p:cNvPr id="2" name="Left Brace 1"/>
          <p:cNvSpPr/>
          <p:nvPr/>
        </p:nvSpPr>
        <p:spPr>
          <a:xfrm rot="16200000">
            <a:off x="8460958" y="4537969"/>
            <a:ext cx="268090" cy="1450971"/>
          </a:xfrm>
          <a:prstGeom prst="leftBrace">
            <a:avLst>
              <a:gd name="adj1" fmla="val 76951"/>
              <a:gd name="adj2" fmla="val 491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454962" y="5397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5" name="Left Brace 34"/>
          <p:cNvSpPr/>
          <p:nvPr/>
        </p:nvSpPr>
        <p:spPr>
          <a:xfrm rot="16200000">
            <a:off x="9725059" y="4907781"/>
            <a:ext cx="260477" cy="703732"/>
          </a:xfrm>
          <a:prstGeom prst="leftBrace">
            <a:avLst>
              <a:gd name="adj1" fmla="val 76951"/>
              <a:gd name="adj2" fmla="val 491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337134" y="5402586"/>
            <a:ext cx="103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[0.2 – 1]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491631" y="53975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41" name="Curved Connector 40"/>
          <p:cNvCxnSpPr/>
          <p:nvPr/>
        </p:nvCxnSpPr>
        <p:spPr>
          <a:xfrm flipH="1" flipV="1">
            <a:off x="8514974" y="2075051"/>
            <a:ext cx="2834342" cy="571735"/>
          </a:xfrm>
          <a:prstGeom prst="curvedConnector4">
            <a:avLst>
              <a:gd name="adj1" fmla="val -21171"/>
              <a:gd name="adj2" fmla="val 1613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700867" y="4495224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itka Banner" panose="02000505000000020004" pitchFamily="2" charset="0"/>
              </a:rPr>
              <a:t>Less certain</a:t>
            </a:r>
            <a:endParaRPr lang="en-US" sz="1400" dirty="0">
              <a:latin typeface="Sitka Banner" panose="02000505000000020004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325178" y="4495224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itka Banner" panose="02000505000000020004" pitchFamily="2" charset="0"/>
              </a:rPr>
              <a:t>More certain</a:t>
            </a:r>
            <a:endParaRPr lang="en-US" sz="1400" dirty="0">
              <a:latin typeface="Sitka Banner" panose="02000505000000020004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537887" y="3629762"/>
            <a:ext cx="5654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Sitka Banner" panose="02000505000000020004" pitchFamily="2" charset="0"/>
              </a:rPr>
              <a:t>exclude wrong </a:t>
            </a:r>
            <a:r>
              <a:rPr lang="en-US" b="1" dirty="0" smtClean="0">
                <a:latin typeface="Sitka Banner" panose="02000505000000020004" pitchFamily="2" charset="0"/>
              </a:rPr>
              <a:t>predictions, </a:t>
            </a:r>
            <a:r>
              <a:rPr lang="en-US" b="1" dirty="0">
                <a:latin typeface="Sitka Banner" panose="02000505000000020004" pitchFamily="2" charset="0"/>
              </a:rPr>
              <a:t>or delay training on such samples or reduce their impact on the model </a:t>
            </a:r>
            <a:r>
              <a:rPr lang="en-US" b="1" dirty="0" smtClean="0">
                <a:latin typeface="Sitka Banner" panose="02000505000000020004" pitchFamily="2" charset="0"/>
              </a:rPr>
              <a:t>parameters.</a:t>
            </a:r>
            <a:endParaRPr lang="en-US" b="1" dirty="0">
              <a:latin typeface="Sitka Banner" panose="02000505000000020004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3147" y="5950059"/>
            <a:ext cx="4141978" cy="726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rPr>
              <a:t>We assume we know the target domain class proportions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57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2700952">
            <a:off x="3747011" y="2279286"/>
            <a:ext cx="2299427" cy="2299427"/>
          </a:xfrm>
          <a:prstGeom prst="rect">
            <a:avLst/>
          </a:prstGeom>
          <a:solidFill>
            <a:schemeClr val="bg1"/>
          </a:solidFill>
          <a:ln w="254000" cap="rnd" cmpd="sng" algn="ctr">
            <a:solidFill>
              <a:schemeClr val="accent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39241" y="2828834"/>
            <a:ext cx="429195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EVALUATION</a:t>
            </a:r>
            <a:endParaRPr lang="en-US" sz="5400" b="1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4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built 3 different subsets from the CICIDS-2017 dataset, each with different types of network attacks.</a:t>
            </a:r>
          </a:p>
          <a:p>
            <a:pPr lvl="1"/>
            <a:r>
              <a:rPr lang="en-US" dirty="0" smtClean="0"/>
              <a:t>Domain A</a:t>
            </a:r>
          </a:p>
          <a:p>
            <a:pPr lvl="2"/>
            <a:r>
              <a:rPr lang="en-US" dirty="0"/>
              <a:t>FTP-</a:t>
            </a:r>
            <a:r>
              <a:rPr lang="en-US" dirty="0" err="1"/>
              <a:t>Patator</a:t>
            </a:r>
            <a:r>
              <a:rPr lang="en-US" dirty="0"/>
              <a:t>, </a:t>
            </a:r>
            <a:r>
              <a:rPr lang="en-US" dirty="0" smtClean="0"/>
              <a:t>SSH-</a:t>
            </a:r>
            <a:r>
              <a:rPr lang="en-US" dirty="0" err="1" smtClean="0"/>
              <a:t>Patator</a:t>
            </a:r>
            <a:endParaRPr lang="en-US" dirty="0" smtClean="0"/>
          </a:p>
          <a:p>
            <a:pPr lvl="1"/>
            <a:r>
              <a:rPr lang="en-US" dirty="0" smtClean="0"/>
              <a:t>Domain B</a:t>
            </a:r>
          </a:p>
          <a:p>
            <a:pPr lvl="2"/>
            <a:r>
              <a:rPr lang="pt-BR" dirty="0"/>
              <a:t> </a:t>
            </a:r>
            <a:r>
              <a:rPr lang="pt-BR" dirty="0" smtClean="0"/>
              <a:t>Slowloris</a:t>
            </a:r>
            <a:r>
              <a:rPr lang="pt-BR" dirty="0"/>
              <a:t>, </a:t>
            </a:r>
            <a:r>
              <a:rPr lang="pt-BR" dirty="0" smtClean="0"/>
              <a:t>Slowhttptest</a:t>
            </a:r>
            <a:r>
              <a:rPr lang="pt-BR" dirty="0"/>
              <a:t>, </a:t>
            </a:r>
            <a:r>
              <a:rPr lang="pt-BR" dirty="0" smtClean="0"/>
              <a:t>Hulk</a:t>
            </a:r>
            <a:r>
              <a:rPr lang="pt-BR" dirty="0"/>
              <a:t>, </a:t>
            </a:r>
            <a:r>
              <a:rPr lang="pt-BR" dirty="0" smtClean="0"/>
              <a:t>GoldenEye</a:t>
            </a:r>
            <a:r>
              <a:rPr lang="pt-BR" dirty="0"/>
              <a:t>, </a:t>
            </a:r>
            <a:r>
              <a:rPr lang="pt-BR" dirty="0" smtClean="0"/>
              <a:t>Heartbleed</a:t>
            </a:r>
          </a:p>
          <a:p>
            <a:pPr lvl="1"/>
            <a:r>
              <a:rPr lang="pt-BR" dirty="0" smtClean="0"/>
              <a:t>Domain C</a:t>
            </a:r>
          </a:p>
          <a:p>
            <a:pPr lvl="2"/>
            <a:r>
              <a:rPr lang="en-US" dirty="0"/>
              <a:t>Web attacks, </a:t>
            </a:r>
            <a:r>
              <a:rPr lang="en-US" dirty="0" smtClean="0"/>
              <a:t>Infiltration</a:t>
            </a:r>
          </a:p>
          <a:p>
            <a:r>
              <a:rPr lang="en-US" dirty="0" smtClean="0"/>
              <a:t>Defined 6 domain adaptation tasks between each pair of these domains.</a:t>
            </a:r>
          </a:p>
          <a:p>
            <a:pPr lvl="1"/>
            <a:r>
              <a:rPr lang="en-US" dirty="0" smtClean="0"/>
              <a:t>e.g. A    B, A    C, …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121562" y="5592744"/>
            <a:ext cx="23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868770" y="5589548"/>
            <a:ext cx="236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70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66218"/>
            <a:ext cx="521745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1 – Accurate Knowledge About Target Class Proportions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20518999">
            <a:off x="7805832" y="4920576"/>
            <a:ext cx="1917700" cy="92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58% improvement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237693"/>
              </p:ext>
            </p:extLst>
          </p:nvPr>
        </p:nvGraphicFramePr>
        <p:xfrm>
          <a:off x="5760497" y="544807"/>
          <a:ext cx="6008370" cy="3691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6316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8" grpId="0" uiExpand="1">
        <p:bldSub>
          <a:bldChart bld="series"/>
        </p:bldSub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66218"/>
            <a:ext cx="521745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Scenario </a:t>
            </a:r>
            <a:r>
              <a:rPr lang="en-US" dirty="0"/>
              <a:t>2 – </a:t>
            </a:r>
            <a:r>
              <a:rPr lang="en-US" dirty="0" smtClean="0"/>
              <a:t>Inaccurate Knowledge About Target Class Proportions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884329"/>
              </p:ext>
            </p:extLst>
          </p:nvPr>
        </p:nvGraphicFramePr>
        <p:xfrm>
          <a:off x="5695948" y="529290"/>
          <a:ext cx="6113463" cy="5240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562096" y="5857310"/>
                <a:ext cx="2381165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96" y="5857310"/>
                <a:ext cx="2381165" cy="589649"/>
              </a:xfrm>
              <a:prstGeom prst="rect">
                <a:avLst/>
              </a:prstGeom>
              <a:blipFill>
                <a:blip r:embed="rId4"/>
                <a:stretch>
                  <a:fillRect t="-7216" b="-16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93166" y="2818503"/>
                <a:ext cx="3522977" cy="16554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𝑤𝐶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Sitka Banner" panose="02000505000000020004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 smtClean="0">
                  <a:latin typeface="Sitka Banner" panose="02000505000000020004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𝐶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Sitka Banner" panose="02000505000000020004" pitchFamily="2" charset="0"/>
                  </a:rPr>
                  <a:t>class proportions calculated based on pseudo labels.</a:t>
                </a:r>
                <a:endParaRPr lang="en-US" sz="2000" dirty="0">
                  <a:latin typeface="Sitka Banner" panose="02000505000000020004" pitchFamily="2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66" y="2818503"/>
                <a:ext cx="3522977" cy="1655403"/>
              </a:xfrm>
              <a:prstGeom prst="rect">
                <a:avLst/>
              </a:prstGeom>
              <a:blipFill>
                <a:blip r:embed="rId3"/>
                <a:stretch>
                  <a:fillRect r="-1207" b="-5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Scenario 3 </a:t>
            </a: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– No Knowledge About Target Class proportions 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245" y="1538344"/>
            <a:ext cx="4087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itka Banner" panose="02000505000000020004" pitchFamily="2" charset="0"/>
              </a:rPr>
              <a:t>Instead of fixed class proportions we run PPPL by enforcing adaptive class proportions as follows:</a:t>
            </a:r>
          </a:p>
          <a:p>
            <a:endParaRPr lang="en-US" dirty="0">
              <a:latin typeface="Sitka Banner" panose="02000505000000020004" pitchFamily="2" charset="0"/>
            </a:endParaRPr>
          </a:p>
          <a:p>
            <a:endParaRPr lang="en-US" dirty="0">
              <a:latin typeface="Sitka Banner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4245" y="4693833"/>
                <a:ext cx="364684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>
                    <a:latin typeface="Sitka Banner" panose="02000505000000020004" pitchFamily="2" charset="0"/>
                  </a:rPr>
                  <a:t> controls how strongly we want to enforce source class proportions.</a:t>
                </a:r>
              </a:p>
              <a:p>
                <a:endParaRPr lang="en-US" dirty="0">
                  <a:latin typeface="Sitka Banner" panose="0200050500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Sitka Banner" panose="02000505000000020004" pitchFamily="2" charset="0"/>
                  </a:rPr>
                  <a:t>Different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>
                    <a:latin typeface="Sitka Banner" panose="02000505000000020004" pitchFamily="2" charset="0"/>
                  </a:rPr>
                  <a:t> lead to models with different detection rates!</a:t>
                </a:r>
                <a:endParaRPr lang="en-US" dirty="0">
                  <a:latin typeface="Sitka Banner" panose="02000505000000020004" pitchFamily="2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5" y="4693833"/>
                <a:ext cx="3646842" cy="1754326"/>
              </a:xfrm>
              <a:prstGeom prst="rect">
                <a:avLst/>
              </a:prstGeom>
              <a:blipFill>
                <a:blip r:embed="rId4"/>
                <a:stretch>
                  <a:fillRect l="-1002" r="-18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2300" y="1569765"/>
                <a:ext cx="38101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accent1"/>
                    </a:solidFill>
                    <a:latin typeface="Sitka Banner" panose="02000505000000020004" pitchFamily="2" charset="0"/>
                  </a:rPr>
                  <a:t>Use an ensemble of models, each trained with a different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b="1" dirty="0" smtClean="0">
                    <a:solidFill>
                      <a:schemeClr val="accent1"/>
                    </a:solidFill>
                    <a:latin typeface="Sitka Banner" panose="02000505000000020004" pitchFamily="2" charset="0"/>
                  </a:rPr>
                  <a:t> to detect anomalies</a:t>
                </a:r>
                <a:endParaRPr lang="en-US" sz="2400" b="1" dirty="0">
                  <a:solidFill>
                    <a:schemeClr val="accent1"/>
                  </a:solidFill>
                  <a:latin typeface="Sitka Banner" panose="02000505000000020004" pitchFamily="2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300" y="1569765"/>
                <a:ext cx="3810144" cy="1200329"/>
              </a:xfrm>
              <a:prstGeom prst="rect">
                <a:avLst/>
              </a:prstGeom>
              <a:blipFill>
                <a:blip r:embed="rId5"/>
                <a:stretch>
                  <a:fillRect l="-1440" t="-4082" r="-3200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7583291" y="3059668"/>
            <a:ext cx="3617349" cy="2874633"/>
            <a:chOff x="7583291" y="3059668"/>
            <a:chExt cx="3617349" cy="28746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7583291" y="3809483"/>
                  <a:ext cx="1399142" cy="77944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 smtClean="0"/>
                    <a:t> (w=0.1)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3291" y="3809483"/>
                  <a:ext cx="1399142" cy="779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9801498" y="3818719"/>
                  <a:ext cx="1399142" cy="77944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 smtClean="0"/>
                    <a:t> (w=0.7)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1498" y="3818719"/>
                  <a:ext cx="1399142" cy="779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9288073" y="3059668"/>
                  <a:ext cx="3679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8073" y="3059668"/>
                  <a:ext cx="36798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urved Connector 14"/>
            <p:cNvCxnSpPr>
              <a:stCxn id="13" idx="1"/>
              <a:endCxn id="11" idx="0"/>
            </p:cNvCxnSpPr>
            <p:nvPr/>
          </p:nvCxnSpPr>
          <p:spPr>
            <a:xfrm rot="10800000" flipV="1">
              <a:off x="8282863" y="3244333"/>
              <a:ext cx="1005211" cy="56514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13" idx="3"/>
              <a:endCxn id="12" idx="0"/>
            </p:cNvCxnSpPr>
            <p:nvPr/>
          </p:nvCxnSpPr>
          <p:spPr>
            <a:xfrm>
              <a:off x="9656059" y="3244334"/>
              <a:ext cx="845010" cy="57438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8073931" y="5063165"/>
                  <a:ext cx="2796278" cy="8711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𝐹𝑖𝑛𝑐𝑎𝑙𝑆𝑐𝑜𝑟𝑒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3931" y="5063165"/>
                  <a:ext cx="2796278" cy="87113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urved Connector 21"/>
            <p:cNvCxnSpPr>
              <a:stCxn id="11" idx="2"/>
              <a:endCxn id="18" idx="0"/>
            </p:cNvCxnSpPr>
            <p:nvPr/>
          </p:nvCxnSpPr>
          <p:spPr>
            <a:xfrm rot="16200000" flipH="1">
              <a:off x="8640347" y="4231441"/>
              <a:ext cx="474239" cy="118920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12" idx="2"/>
              <a:endCxn id="18" idx="0"/>
            </p:cNvCxnSpPr>
            <p:nvPr/>
          </p:nvCxnSpPr>
          <p:spPr>
            <a:xfrm rot="5400000">
              <a:off x="9754069" y="4316164"/>
              <a:ext cx="465003" cy="102899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316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2766218"/>
            <a:ext cx="5257594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Scenario </a:t>
            </a:r>
            <a:r>
              <a:rPr lang="en-US" dirty="0"/>
              <a:t>3 </a:t>
            </a:r>
            <a:r>
              <a:rPr lang="en-US" dirty="0" smtClean="0"/>
              <a:t>Results – Ensemble of Models 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747164921"/>
              </p:ext>
            </p:extLst>
          </p:nvPr>
        </p:nvGraphicFramePr>
        <p:xfrm>
          <a:off x="5488381" y="415124"/>
          <a:ext cx="6552602" cy="4702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 rot="20518999">
            <a:off x="8180406" y="5493453"/>
            <a:ext cx="1917700" cy="92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47%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317312" y="2775804"/>
                <a:ext cx="5066853" cy="21189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𝐺𝑒𝑛𝑒𝑟𝑎𝑙𝑖𝑧𝑎𝑡𝑖𝑜𝑛𝑆𝑐𝑜𝑟𝑒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𝑠𝑟𝑐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𝑠𝑟𝑐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 ∼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𝑈𝑛𝑖𝑓𝑜𝑟𝑚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 ∈ [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312" y="2775804"/>
                <a:ext cx="5066853" cy="2118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1181879" y="173367"/>
            <a:ext cx="9828241" cy="118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Scenario 3 </a:t>
            </a:r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– Second Approach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095999" y="1247546"/>
            <a:ext cx="5288166" cy="52399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Sitka Banner" panose="02000505000000020004" pitchFamily="2" charset="0"/>
              </a:rPr>
              <a:t>select the model that generalizes better in detecting anomalies in noisy versions of the source domain.</a:t>
            </a:r>
          </a:p>
          <a:p>
            <a:pPr marL="0" indent="0" algn="ctr">
              <a:buNone/>
            </a:pPr>
            <a:endParaRPr lang="en-US" sz="2000" i="1" dirty="0" smtClean="0">
              <a:latin typeface="Cambria Math" panose="02040503050406030204" pitchFamily="18" charset="0"/>
            </a:endParaRPr>
          </a:p>
          <a:p>
            <a:pPr marL="0" indent="0" algn="ctr">
              <a:buNone/>
            </a:pPr>
            <a:endParaRPr lang="en-US" sz="2400" dirty="0" smtClean="0">
              <a:latin typeface="Sitka Banner" panose="02000505000000020004" pitchFamily="2" charset="0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53916" y="1355463"/>
            <a:ext cx="5168038" cy="52399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Sitka Banner" panose="02000505000000020004" pitchFamily="2" charset="0"/>
              </a:rPr>
              <a:t>Depending on the situation, one model in the ensemble might detect anomalies better than the other.</a:t>
            </a:r>
          </a:p>
          <a:p>
            <a:endParaRPr lang="en-US" sz="2400" dirty="0" smtClean="0">
              <a:latin typeface="Sitka Banner" panose="02000505000000020004" pitchFamily="2" charset="0"/>
            </a:endParaRPr>
          </a:p>
          <a:p>
            <a:r>
              <a:rPr lang="en-US" sz="2400" dirty="0" smtClean="0">
                <a:latin typeface="Sitka Banner" panose="02000505000000020004" pitchFamily="2" charset="0"/>
              </a:rPr>
              <a:t>Can’t confidently say which one detects target anomalies better.</a:t>
            </a:r>
          </a:p>
          <a:p>
            <a:pPr lvl="1"/>
            <a:r>
              <a:rPr lang="en-US" sz="2000" dirty="0" smtClean="0">
                <a:latin typeface="Sitka Banner" panose="02000505000000020004" pitchFamily="2" charset="0"/>
              </a:rPr>
              <a:t>Target domain labels are not available.</a:t>
            </a:r>
          </a:p>
          <a:p>
            <a:endParaRPr lang="en-US" sz="2400" dirty="0" smtClean="0">
              <a:latin typeface="Sitka Banner" panose="02000505000000020004" pitchFamily="2" charset="0"/>
            </a:endParaRPr>
          </a:p>
          <a:p>
            <a:r>
              <a:rPr lang="en-US" sz="2400" dirty="0" smtClean="0">
                <a:latin typeface="Sitka Banner" panose="02000505000000020004" pitchFamily="2" charset="0"/>
              </a:rPr>
              <a:t>We can use the source domain to guess which model detects anomalies better in the target domain!</a:t>
            </a:r>
          </a:p>
          <a:p>
            <a:endParaRPr lang="en-US" sz="1600" dirty="0" smtClean="0"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29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74783" y="1720840"/>
            <a:ext cx="82424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Let’s </a:t>
            </a:r>
            <a:r>
              <a:rPr 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utilize DNNs for detecting anomalies in network </a:t>
            </a:r>
            <a:r>
              <a:rPr 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systems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9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572" y="2766218"/>
            <a:ext cx="39902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Scenario 3 Results – </a:t>
            </a:r>
            <a:r>
              <a:rPr lang="en-US" dirty="0" smtClean="0"/>
              <a:t>Model Selection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154398450"/>
              </p:ext>
            </p:extLst>
          </p:nvPr>
        </p:nvGraphicFramePr>
        <p:xfrm>
          <a:off x="5476493" y="195254"/>
          <a:ext cx="6552602" cy="4702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 rot="20518999">
            <a:off x="8201921" y="5267541"/>
            <a:ext cx="1917700" cy="92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51%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9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5695950" y="957263"/>
          <a:ext cx="6113463" cy="3424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66218"/>
            <a:ext cx="5200533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Generalization of PPPL on Other Input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20518999">
            <a:off x="6596244" y="5097159"/>
            <a:ext cx="1504980" cy="727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r>
              <a:rPr lang="en-US" dirty="0" smtClean="0"/>
              <a:t>% improvement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782299" y="2667000"/>
            <a:ext cx="660401" cy="1060449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29699" y="1917701"/>
            <a:ext cx="660401" cy="1809748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10325" y="3990975"/>
            <a:ext cx="742950" cy="39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44825" y="426254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itka Banner" panose="02000505000000020004" pitchFamily="2" charset="0"/>
              </a:rPr>
              <a:t>Text</a:t>
            </a:r>
            <a:endParaRPr lang="en-US" dirty="0">
              <a:latin typeface="Sitka Banner" panose="0200050500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0782299" y="3990975"/>
            <a:ext cx="330200" cy="36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868836" y="4262546"/>
            <a:ext cx="73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itka Banner" panose="02000505000000020004" pitchFamily="2" charset="0"/>
              </a:rPr>
              <a:t>Image</a:t>
            </a:r>
            <a:endParaRPr lang="en-US" dirty="0">
              <a:latin typeface="Sitka Banner" panose="02000505000000020004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182100" y="3990975"/>
            <a:ext cx="1930399" cy="36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21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Designed PPPL which is a domain adaptation method that generalizes better than other methods across different input types.</a:t>
            </a:r>
          </a:p>
          <a:p>
            <a:r>
              <a:rPr lang="en-US" dirty="0" smtClean="0"/>
              <a:t>Utilized PPPL to address the limitation of vanilla supervised learning methods in detecting unseen anomalies in network traffic.</a:t>
            </a:r>
          </a:p>
          <a:p>
            <a:r>
              <a:rPr lang="en-US" dirty="0" smtClean="0"/>
              <a:t>Could build  a more accurate ML-based NIDS and improved the detection rate of unseen anomalies by up to 58% compared to state-of-the-arts methods.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7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Towards evaluation of NIDSs in adversarial setting</a:t>
            </a:r>
          </a:p>
          <a:p>
            <a:pPr lvl="1"/>
            <a:r>
              <a:rPr lang="en-US" dirty="0" err="1" smtClean="0"/>
              <a:t>BigDAMA</a:t>
            </a:r>
            <a:r>
              <a:rPr lang="en-US" dirty="0" smtClean="0"/>
              <a:t> 2019</a:t>
            </a:r>
          </a:p>
          <a:p>
            <a:endParaRPr lang="en-US" dirty="0" smtClean="0"/>
          </a:p>
          <a:p>
            <a:r>
              <a:rPr lang="en-US" dirty="0" smtClean="0"/>
              <a:t>Enhancing </a:t>
            </a:r>
            <a:r>
              <a:rPr lang="en-US" dirty="0"/>
              <a:t>robustness against adversarial examples in network intrusion detection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IEEE NFV-SDN 2020</a:t>
            </a:r>
          </a:p>
          <a:p>
            <a:endParaRPr lang="en-US" dirty="0" smtClean="0"/>
          </a:p>
          <a:p>
            <a:r>
              <a:rPr lang="en-US" dirty="0" smtClean="0"/>
              <a:t>General </a:t>
            </a:r>
            <a:r>
              <a:rPr lang="en-US" dirty="0"/>
              <a:t>Domain Adaptation Through Proportional Progressive Pseudo </a:t>
            </a:r>
            <a:r>
              <a:rPr lang="en-US" dirty="0" smtClean="0"/>
              <a:t>Labeling</a:t>
            </a:r>
          </a:p>
          <a:p>
            <a:pPr lvl="1"/>
            <a:r>
              <a:rPr lang="en-US" dirty="0" smtClean="0"/>
              <a:t>IEEE </a:t>
            </a:r>
            <a:r>
              <a:rPr lang="en-US" dirty="0" err="1" smtClean="0"/>
              <a:t>BigData</a:t>
            </a:r>
            <a:r>
              <a:rPr lang="en-US" dirty="0" smtClean="0"/>
              <a:t> 2020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2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6683" y="2420752"/>
            <a:ext cx="8242434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Questions?</a:t>
            </a:r>
            <a:endParaRPr lang="en-US" sz="115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7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956164" y="3001312"/>
            <a:ext cx="880113" cy="465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5" dirty="0"/>
              <a:t>Score</a:t>
            </a:r>
            <a:endParaRPr lang="en-US" sz="1819" dirty="0"/>
          </a:p>
        </p:txBody>
      </p:sp>
      <p:grpSp>
        <p:nvGrpSpPr>
          <p:cNvPr id="61" name="Group 60"/>
          <p:cNvGrpSpPr/>
          <p:nvPr/>
        </p:nvGrpSpPr>
        <p:grpSpPr>
          <a:xfrm>
            <a:off x="1478306" y="3164078"/>
            <a:ext cx="2433680" cy="1009653"/>
            <a:chOff x="1478306" y="3164078"/>
            <a:chExt cx="2433680" cy="1009653"/>
          </a:xfrm>
        </p:grpSpPr>
        <p:sp>
          <p:nvSpPr>
            <p:cNvPr id="26" name="Rectangle 25"/>
            <p:cNvSpPr/>
            <p:nvPr/>
          </p:nvSpPr>
          <p:spPr>
            <a:xfrm>
              <a:off x="2245437" y="3167122"/>
              <a:ext cx="114556" cy="5441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19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20847" y="3164078"/>
              <a:ext cx="114556" cy="5441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19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96258" y="3234080"/>
              <a:ext cx="364202" cy="403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19" dirty="0"/>
                <a:t>…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00012" y="3167653"/>
              <a:ext cx="114556" cy="5441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19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175422" y="3164609"/>
              <a:ext cx="114556" cy="5441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19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93572" y="3171258"/>
              <a:ext cx="114556" cy="5441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19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68982" y="3167680"/>
              <a:ext cx="114556" cy="5441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19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45442" y="3168211"/>
              <a:ext cx="114556" cy="5441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19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78306" y="3708219"/>
              <a:ext cx="2433680" cy="465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25" dirty="0"/>
                <a:t>Stream of Packets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>
            <a:off x="3605919" y="3428993"/>
            <a:ext cx="507985" cy="0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259818" y="2920658"/>
            <a:ext cx="1467748" cy="1016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25" dirty="0">
                <a:solidFill>
                  <a:schemeClr val="tx1"/>
                </a:solidFill>
              </a:rPr>
              <a:t>Feature Extractor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29020" y="3428991"/>
            <a:ext cx="507985" cy="0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438456" y="2920658"/>
            <a:ext cx="1467748" cy="10166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25" dirty="0">
                <a:solidFill>
                  <a:schemeClr val="tx1"/>
                </a:solidFill>
              </a:rPr>
              <a:t>Anomaly Detector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8032252" y="3421838"/>
            <a:ext cx="738886" cy="0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87872" y="3708221"/>
            <a:ext cx="1445332" cy="465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5" dirty="0"/>
              <a:t>Threshold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840149" y="2145577"/>
            <a:ext cx="85918" cy="18350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19"/>
          </a:p>
        </p:txBody>
      </p:sp>
      <p:sp>
        <p:nvSpPr>
          <p:cNvPr id="42" name="Rectangle 41"/>
          <p:cNvSpPr/>
          <p:nvPr/>
        </p:nvSpPr>
        <p:spPr>
          <a:xfrm>
            <a:off x="8840149" y="3980620"/>
            <a:ext cx="85918" cy="10358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61" tIns="46179" rIns="92361" bIns="461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19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8926063" y="3980616"/>
            <a:ext cx="461803" cy="0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387872" y="2315958"/>
            <a:ext cx="1396536" cy="465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5" dirty="0"/>
              <a:t>Malicious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8926063" y="2588356"/>
            <a:ext cx="461803" cy="458836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87877" y="4498607"/>
            <a:ext cx="1055097" cy="465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25" dirty="0"/>
              <a:t>Benign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8926063" y="4498607"/>
            <a:ext cx="461803" cy="272395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993692" y="2145577"/>
            <a:ext cx="531458" cy="635893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993692" y="4105784"/>
            <a:ext cx="413686" cy="665218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05919" y="100953"/>
            <a:ext cx="405759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Flow-based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Builds high-level features for a whole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Total number of packets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Flow duration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Std</a:t>
            </a:r>
            <a:r>
              <a:rPr lang="en-US" sz="1600" dirty="0" smtClean="0"/>
              <a:t> of packet lengths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Total number of SYN,ACK, etc. 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605918" y="4731363"/>
            <a:ext cx="40575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Packet-based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Extracts features from each packet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Raw values from packet headers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IP header length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Hand-engineered features calculated based on a few packets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76326" y="39041"/>
            <a:ext cx="4528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Ensemble of </a:t>
            </a:r>
            <a:r>
              <a:rPr lang="en-US" sz="2400" dirty="0" err="1" smtClean="0"/>
              <a:t>Autoencoders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dirty="0"/>
              <a:t>Kitsune [Mirsky et al. ’18]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Energy in the GMM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DAGMM [</a:t>
            </a:r>
            <a:r>
              <a:rPr lang="en-US" dirty="0" err="1"/>
              <a:t>Zong</a:t>
            </a:r>
            <a:r>
              <a:rPr lang="en-US" dirty="0"/>
              <a:t> et al. ’18]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BiGAN</a:t>
            </a:r>
            <a:r>
              <a:rPr lang="en-US" dirty="0"/>
              <a:t>-based [</a:t>
            </a:r>
            <a:r>
              <a:rPr lang="en-US" dirty="0" err="1"/>
              <a:t>Zenati</a:t>
            </a:r>
            <a:r>
              <a:rPr lang="en-US" dirty="0"/>
              <a:t> et al. ‘18] </a:t>
            </a:r>
            <a:endParaRPr lang="en-US" dirty="0" smtClean="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7431655" y="1762914"/>
            <a:ext cx="831812" cy="995270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 rot="20193669">
            <a:off x="456766" y="590225"/>
            <a:ext cx="2003293" cy="928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rPr>
              <a:t>Still at the research level!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906204" y="5256882"/>
            <a:ext cx="4056300" cy="1345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rPr>
              <a:t>Train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rPr>
              <a:t>only receives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rPr>
              <a:t>benign traffic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rPr>
              <a:t>Inference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" panose="02000505000000020004" pitchFamily="2" charset="0"/>
              </a:rPr>
              <a:t>measures deviation from benign traffic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" panose="02000505000000020004" pitchFamily="2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7431655" y="4125436"/>
            <a:ext cx="940312" cy="1011231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84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6" grpId="0" animBg="1"/>
      <p:bldP spid="38" grpId="0" animBg="1"/>
      <p:bldP spid="40" grpId="0"/>
      <p:bldP spid="41" grpId="0" animBg="1"/>
      <p:bldP spid="42" grpId="0" animBg="1"/>
      <p:bldP spid="44" grpId="0"/>
      <p:bldP spid="46" grpId="0"/>
      <p:bldP spid="56" grpId="0"/>
      <p:bldP spid="57" grpId="0"/>
      <p:bldP spid="58" grpId="0"/>
      <p:bldP spid="2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2700952">
            <a:off x="7784938" y="4428607"/>
            <a:ext cx="1755300" cy="1783438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4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700952">
            <a:off x="2582354" y="2279287"/>
            <a:ext cx="2299427" cy="2299427"/>
          </a:xfrm>
          <a:prstGeom prst="rect">
            <a:avLst/>
          </a:prstGeom>
          <a:solidFill>
            <a:schemeClr val="bg1"/>
          </a:solidFill>
          <a:ln w="254000" cap="rnd" cmpd="sng" algn="ctr">
            <a:solidFill>
              <a:schemeClr val="accent2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76184" y="2828833"/>
            <a:ext cx="411763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Challenges</a:t>
            </a:r>
            <a:endParaRPr lang="en-US" sz="5400" b="1" dirty="0">
              <a:latin typeface="Bernard MT Condensed" panose="020508060609050204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 rot="2700952">
            <a:off x="7784938" y="685984"/>
            <a:ext cx="1755300" cy="1783438"/>
          </a:xfrm>
          <a:prstGeom prst="rect">
            <a:avLst/>
          </a:prstGeom>
          <a:solidFill>
            <a:schemeClr val="bg1"/>
          </a:solidFill>
          <a:ln w="127000" cap="rnd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02735" y="4658606"/>
            <a:ext cx="228571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Data Labeling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2735" y="915983"/>
            <a:ext cx="247756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F6FC6"/>
                </a:solidFill>
                <a:latin typeface="Bernard MT Condensed" panose="02050806060905020404" pitchFamily="18" charset="0"/>
              </a:rPr>
              <a:t>Adversarial Examples</a:t>
            </a:r>
            <a:endParaRPr lang="en-US" sz="40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44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36683" y="1166842"/>
            <a:ext cx="82424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Our goal is to build a better ML-based NIDS by addressing these two challenges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51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3272</Words>
  <Application>Microsoft Office PowerPoint</Application>
  <PresentationFormat>Widescreen</PresentationFormat>
  <Paragraphs>662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Museo 500</vt:lpstr>
      <vt:lpstr>Bernard MT Condensed</vt:lpstr>
      <vt:lpstr>Calibri Light</vt:lpstr>
      <vt:lpstr>Arial</vt:lpstr>
      <vt:lpstr>Calibri</vt:lpstr>
      <vt:lpstr>Sitka Banner</vt:lpstr>
      <vt:lpstr>Wingdings</vt:lpstr>
      <vt:lpstr>Helvetica Neue Medium</vt:lpstr>
      <vt:lpstr>Museo 700</vt:lpstr>
      <vt:lpstr>Cambria Math</vt:lpstr>
      <vt:lpstr>Brush Script MT</vt:lpstr>
      <vt:lpstr>Custom Design</vt:lpstr>
      <vt:lpstr>PowerPoint Presentation</vt:lpstr>
      <vt:lpstr>PowerPoint Presentation</vt:lpstr>
      <vt:lpstr>Network Attacks Are Growing</vt:lpstr>
      <vt:lpstr>Traditional Defense Mechanisms</vt:lpstr>
      <vt:lpstr>Rise of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Neural networks are vulnerable to adversarial examples  </vt:lpstr>
      <vt:lpstr>Limitation of Existing Adversarial Example Attacks In Evaluation of NIDS</vt:lpstr>
      <vt:lpstr>PowerPoint Presentation</vt:lpstr>
      <vt:lpstr>Adversarial Examples against NIDS</vt:lpstr>
      <vt:lpstr>PowerPoint Presentation</vt:lpstr>
      <vt:lpstr>PowerPoint Presentation</vt:lpstr>
      <vt:lpstr>Extracted Features Are Designed to Detect Specific Types of Attacks</vt:lpstr>
      <vt:lpstr>Reconstruction Based on Full Observation Leads to Over-Generalization</vt:lpstr>
      <vt:lpstr>Reconstruction Based on Full Observation Leads to Over-Generalization</vt:lpstr>
      <vt:lpstr>Reconstruction Based on Full Observation -  Visualization</vt:lpstr>
      <vt:lpstr>PowerPoint Presentation</vt:lpstr>
      <vt:lpstr>PowerPoint Presentation</vt:lpstr>
      <vt:lpstr>Reconstruction from Partial Observation (RePO)</vt:lpstr>
      <vt:lpstr>RePO - Visualization</vt:lpstr>
      <vt:lpstr>Effect of Bad Masks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Contributions</vt:lpstr>
      <vt:lpstr>PowerPoint Presentation</vt:lpstr>
      <vt:lpstr>PowerPoint Presentation</vt:lpstr>
      <vt:lpstr>PowerPoint Presentation</vt:lpstr>
      <vt:lpstr>PowerPoint Presentation</vt:lpstr>
      <vt:lpstr>Why Doesn’t a Vanilla Supervised Learning Method Work?</vt:lpstr>
      <vt:lpstr>Domain Adaptation</vt:lpstr>
      <vt:lpstr>PowerPoint Presentation</vt:lpstr>
      <vt:lpstr>PowerPoint Presentation</vt:lpstr>
      <vt:lpstr>PowerPoint Presentation</vt:lpstr>
      <vt:lpstr>Existing Work Can’t Be Used for This Scenario</vt:lpstr>
      <vt:lpstr>Problem With Existing work</vt:lpstr>
      <vt:lpstr>PowerPoint Presentation</vt:lpstr>
      <vt:lpstr>PowerPoint Presentation</vt:lpstr>
      <vt:lpstr>PowerPoint Presentation</vt:lpstr>
      <vt:lpstr>PowerPoint Presentation</vt:lpstr>
      <vt:lpstr>Insight 3 –  an uncertainty metric can guide which predictions are wrong</vt:lpstr>
      <vt:lpstr>PowerPoint Presentation</vt:lpstr>
      <vt:lpstr>PowerPoint Presentation</vt:lpstr>
      <vt:lpstr>PowerPoint Presentation</vt:lpstr>
      <vt:lpstr>PowerPoint Presentation</vt:lpstr>
      <vt:lpstr>Dataset</vt:lpstr>
      <vt:lpstr>Scenario 1 – Accurate Knowledge About Target Class Proportions</vt:lpstr>
      <vt:lpstr>Scenario 2 – Inaccurate Knowledge About Target Class Proportions</vt:lpstr>
      <vt:lpstr>PowerPoint Presentation</vt:lpstr>
      <vt:lpstr>Scenario 3 Results – Ensemble of Models </vt:lpstr>
      <vt:lpstr>PowerPoint Presentation</vt:lpstr>
      <vt:lpstr>Scenario 3 Results – Model Selection</vt:lpstr>
      <vt:lpstr>Generalization of PPPL on Other Input Types</vt:lpstr>
      <vt:lpstr>Contributions</vt:lpstr>
      <vt:lpstr>Publications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2021-07-15T23:16:01Z</dcterms:created>
  <dcterms:modified xsi:type="dcterms:W3CDTF">2021-07-16T21:25:48Z</dcterms:modified>
</cp:coreProperties>
</file>